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diagrams/quickStyle2.xml" ContentType="application/vnd.openxmlformats-officedocument.drawingml.diagramStyle+xml"/>
  <Override PartName="/ppt/notesSlides/notesSlide38.xml" ContentType="application/vnd.openxmlformats-officedocument.presentationml.notesSlide+xml"/>
  <Override PartName="/ppt/charts/colors6.xml" ContentType="application/vnd.ms-office.chartcolorstyl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charts/chart17.xml" ContentType="application/vnd.openxmlformats-officedocument.drawingml.chart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charts/chart13.xml" ContentType="application/vnd.openxmlformats-officedocument.drawingml.chart+xml"/>
  <Override PartName="/ppt/notesSlides/notesSlide34.xml" ContentType="application/vnd.openxmlformats-officedocument.presentationml.notesSlide+xml"/>
  <Override PartName="/ppt/charts/colors2.xml" ContentType="application/vnd.ms-office.chartcolorstyl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diagrams/layout5.xml" ContentType="application/vnd.openxmlformats-officedocument.drawingml.diagramLayout+xml"/>
  <Override PartName="/ppt/notesSlides/notesSlide41.xml" ContentType="application/vnd.openxmlformats-officedocument.presentationml.notesSlide+xml"/>
  <Override PartName="/ppt/diagrams/data6.xml" ContentType="application/vnd.openxmlformats-officedocument.drawingml.diagramData+xml"/>
  <Override PartName="/ppt/notesSlides/notesSlide12.xml" ContentType="application/vnd.openxmlformats-officedocument.presentationml.notesSlide+xml"/>
  <Override PartName="/ppt/charts/chart7.xml" ContentType="application/vnd.openxmlformats-officedocument.drawingml.chart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charts/chart3.xml" ContentType="application/vnd.openxmlformats-officedocument.drawingml.chart+xml"/>
  <Override PartName="/ppt/diagrams/data2.xml" ContentType="application/vnd.openxmlformats-officedocument.drawingml.diagramData+xml"/>
  <Override PartName="/ppt/drawings/drawing7.xml" ContentType="application/vnd.openxmlformats-officedocument.drawingml.chartshapes+xml"/>
  <Override PartName="/ppt/charts/style5.xml" ContentType="application/vnd.ms-office.chartstyl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drawings/drawing3.xml" ContentType="application/vnd.openxmlformats-officedocument.drawingml.chartshapes+xml"/>
  <Override PartName="/ppt/diagrams/drawing3.xml" ContentType="application/vnd.ms-office.drawingml.diagramDrawing+xml"/>
  <Override PartName="/ppt/charts/style1.xml" ContentType="application/vnd.ms-office.chartstyl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ppt/charts/chart14.xml" ContentType="application/vnd.openxmlformats-officedocument.drawingml.char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charts/colors3.xml" ContentType="application/vnd.ms-office.chartcolorstyle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charts/chart8.xml" ContentType="application/vnd.openxmlformats-officedocument.drawingml.chart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charts/chart10.xml" ContentType="application/vnd.openxmlformats-officedocument.drawingml.chart+xml"/>
  <Override PartName="/ppt/diagrams/layout2.xml" ContentType="application/vnd.openxmlformats-officedocument.drawingml.diagramLayout+xml"/>
  <Override PartName="/ppt/notesSlides/notesSlide31.xml" ContentType="application/vnd.openxmlformats-officedocument.presentationml.notesSlide+xml"/>
  <Default Extension="vml" ContentType="application/vnd.openxmlformats-officedocument.vmlDrawing"/>
  <Override PartName="/ppt/charts/chart4.xml" ContentType="application/vnd.openxmlformats-officedocument.drawingml.chart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rawings/drawing8.xml" ContentType="application/vnd.openxmlformats-officedocument.drawingml.chartshapes+xml"/>
  <Override PartName="/ppt/charts/style6.xml" ContentType="application/vnd.ms-office.chartstyl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rawings/drawing4.xml" ContentType="application/vnd.openxmlformats-officedocument.drawingml.chartshapes+xml"/>
  <Override PartName="/ppt/diagrams/quickStyle4.xml" ContentType="application/vnd.openxmlformats-officedocument.drawingml.diagramStyle+xml"/>
  <Override PartName="/ppt/charts/style2.xml" ContentType="application/vnd.ms-office.chart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Override PartName="/ppt/charts/colors4.xml" ContentType="application/vnd.ms-office.chartcolorstyl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charts/chart15.xml" ContentType="application/vnd.openxmlformats-officedocument.drawingml.chart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10.xml" ContentType="application/vnd.openxmlformats-officedocument.presentationml.notesSlide+xml"/>
  <Override PartName="/ppt/charts/chart5.xml" ContentType="application/vnd.openxmlformats-officedocument.drawingml.chart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drawings/drawing5.xml" ContentType="application/vnd.openxmlformats-officedocument.drawingml.chartshapes+xml"/>
  <Override PartName="/ppt/diagrams/drawing5.xml" ContentType="application/vnd.ms-office.drawingml.diagramDrawing+xml"/>
  <Override PartName="/ppt/charts/style3.xml" ContentType="application/vnd.ms-office.chartstyl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Layouts/slideLayout5.xml" ContentType="application/vnd.openxmlformats-officedocument.presentationml.slideLayout+xml"/>
  <Override PartName="/ppt/drawings/drawing1.xml" ContentType="application/vnd.openxmlformats-officedocument.drawingml.chartshapes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diagrams/quickStyle1.xml" ContentType="application/vnd.openxmlformats-officedocument.drawingml.diagramStyle+xml"/>
  <Default Extension="jpeg" ContentType="image/jpeg"/>
  <Override PartName="/ppt/notesSlides/notesSlide37.xml" ContentType="application/vnd.openxmlformats-officedocument.presentationml.notesSlide+xml"/>
  <Override PartName="/ppt/charts/chart16.xml" ContentType="application/vnd.openxmlformats-officedocument.drawingml.chart+xml"/>
  <Override PartName="/ppt/charts/colors5.xml" ContentType="application/vnd.ms-office.chartcolorstyl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slides/slide20.xml" ContentType="application/vnd.openxmlformats-officedocument.presentationml.slide+xml"/>
  <Override PartName="/ppt/notesSlides/notesSlide22.xml" ContentType="application/vnd.openxmlformats-officedocument.presentationml.notesSlide+xml"/>
  <Override PartName="/ppt/charts/chart12.xml" ContentType="application/vnd.openxmlformats-officedocument.drawingml.chart+xml"/>
  <Override PartName="/ppt/notesSlides/notesSlide33.xml" ContentType="application/vnd.openxmlformats-officedocument.presentationml.notesSlide+xml"/>
  <Override PartName="/ppt/diagrams/layout4.xml" ContentType="application/vnd.openxmlformats-officedocument.drawingml.diagramLayout+xml"/>
  <Override PartName="/ppt/charts/colors1.xml" ContentType="application/vnd.ms-office.chartcolorstyle+xml"/>
  <Override PartName="/ppt/notesSlides/notesSlide11.xml" ContentType="application/vnd.openxmlformats-officedocument.presentationml.notesSlide+xml"/>
  <Override PartName="/ppt/charts/chart6.xml" ContentType="application/vnd.openxmlformats-officedocument.drawingml.chart+xml"/>
  <Override PartName="/ppt/notesSlides/notesSlide40.xml" ContentType="application/vnd.openxmlformats-officedocument.presentationml.notesSlide+xml"/>
  <Override PartName="/ppt/diagrams/data5.xml" ContentType="application/vnd.openxmlformats-officedocument.drawingml.diagramData+xml"/>
  <Override PartName="/ppt/notesSlides/notesSlide6.xml" ContentType="application/vnd.openxmlformats-officedocument.presentationml.notesSlide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rawings/drawing6.xml" ContentType="application/vnd.openxmlformats-officedocument.drawingml.chartshapes+xml"/>
  <Override PartName="/ppt/diagrams/quickStyle6.xml" ContentType="application/vnd.openxmlformats-officedocument.drawingml.diagramStyle+xml"/>
  <Override PartName="/ppt/charts/style4.xml" ContentType="application/vnd.ms-office.chartstyle+xml"/>
  <Override PartName="/ppt/slides/slide29.xml" ContentType="application/vnd.openxmlformats-officedocument.presentationml.slide+xml"/>
  <Override PartName="/ppt/diagrams/drawing2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140" r:id="rId1"/>
  </p:sldMasterIdLst>
  <p:notesMasterIdLst>
    <p:notesMasterId r:id="rId55"/>
  </p:notesMasterIdLst>
  <p:handoutMasterIdLst>
    <p:handoutMasterId r:id="rId56"/>
  </p:handoutMasterIdLst>
  <p:sldIdLst>
    <p:sldId id="306" r:id="rId2"/>
    <p:sldId id="387" r:id="rId3"/>
    <p:sldId id="386" r:id="rId4"/>
    <p:sldId id="312" r:id="rId5"/>
    <p:sldId id="310" r:id="rId6"/>
    <p:sldId id="374" r:id="rId7"/>
    <p:sldId id="375" r:id="rId8"/>
    <p:sldId id="395" r:id="rId9"/>
    <p:sldId id="376" r:id="rId10"/>
    <p:sldId id="377" r:id="rId11"/>
    <p:sldId id="378" r:id="rId12"/>
    <p:sldId id="379" r:id="rId13"/>
    <p:sldId id="382" r:id="rId14"/>
    <p:sldId id="383" r:id="rId15"/>
    <p:sldId id="313" r:id="rId16"/>
    <p:sldId id="372" r:id="rId17"/>
    <p:sldId id="316" r:id="rId18"/>
    <p:sldId id="314" r:id="rId19"/>
    <p:sldId id="319" r:id="rId20"/>
    <p:sldId id="317" r:id="rId21"/>
    <p:sldId id="323" r:id="rId22"/>
    <p:sldId id="318" r:id="rId23"/>
    <p:sldId id="356" r:id="rId24"/>
    <p:sldId id="357" r:id="rId25"/>
    <p:sldId id="353" r:id="rId26"/>
    <p:sldId id="324" r:id="rId27"/>
    <p:sldId id="322" r:id="rId28"/>
    <p:sldId id="326" r:id="rId29"/>
    <p:sldId id="327" r:id="rId30"/>
    <p:sldId id="362" r:id="rId31"/>
    <p:sldId id="328" r:id="rId32"/>
    <p:sldId id="348" r:id="rId33"/>
    <p:sldId id="394" r:id="rId34"/>
    <p:sldId id="396" r:id="rId35"/>
    <p:sldId id="359" r:id="rId36"/>
    <p:sldId id="360" r:id="rId37"/>
    <p:sldId id="361" r:id="rId38"/>
    <p:sldId id="385" r:id="rId39"/>
    <p:sldId id="389" r:id="rId40"/>
    <p:sldId id="335" r:id="rId41"/>
    <p:sldId id="369" r:id="rId42"/>
    <p:sldId id="340" r:id="rId43"/>
    <p:sldId id="330" r:id="rId44"/>
    <p:sldId id="341" r:id="rId45"/>
    <p:sldId id="329" r:id="rId46"/>
    <p:sldId id="391" r:id="rId47"/>
    <p:sldId id="392" r:id="rId48"/>
    <p:sldId id="336" r:id="rId49"/>
    <p:sldId id="373" r:id="rId50"/>
    <p:sldId id="337" r:id="rId51"/>
    <p:sldId id="339" r:id="rId52"/>
    <p:sldId id="365" r:id="rId53"/>
    <p:sldId id="308" r:id="rId54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0734CB51-847A-4FEB-8698-B5A3A7692871}">
          <p14:sldIdLst>
            <p14:sldId id="306"/>
            <p14:sldId id="387"/>
            <p14:sldId id="386"/>
            <p14:sldId id="312"/>
            <p14:sldId id="310"/>
            <p14:sldId id="374"/>
            <p14:sldId id="375"/>
            <p14:sldId id="395"/>
            <p14:sldId id="376"/>
            <p14:sldId id="377"/>
            <p14:sldId id="378"/>
            <p14:sldId id="379"/>
            <p14:sldId id="382"/>
            <p14:sldId id="383"/>
            <p14:sldId id="313"/>
            <p14:sldId id="372"/>
            <p14:sldId id="316"/>
            <p14:sldId id="314"/>
            <p14:sldId id="319"/>
            <p14:sldId id="317"/>
            <p14:sldId id="323"/>
            <p14:sldId id="318"/>
            <p14:sldId id="356"/>
            <p14:sldId id="357"/>
            <p14:sldId id="384"/>
            <p14:sldId id="353"/>
            <p14:sldId id="324"/>
            <p14:sldId id="322"/>
            <p14:sldId id="326"/>
            <p14:sldId id="327"/>
            <p14:sldId id="362"/>
            <p14:sldId id="328"/>
            <p14:sldId id="348"/>
            <p14:sldId id="394"/>
            <p14:sldId id="359"/>
            <p14:sldId id="360"/>
            <p14:sldId id="361"/>
            <p14:sldId id="385"/>
            <p14:sldId id="389"/>
            <p14:sldId id="335"/>
            <p14:sldId id="369"/>
            <p14:sldId id="340"/>
            <p14:sldId id="330"/>
            <p14:sldId id="341"/>
            <p14:sldId id="329"/>
            <p14:sldId id="391"/>
            <p14:sldId id="392"/>
            <p14:sldId id="336"/>
            <p14:sldId id="373"/>
            <p14:sldId id="337"/>
            <p14:sldId id="339"/>
            <p14:sldId id="365"/>
            <p14:sldId id="308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08">
          <p15:clr>
            <a:srgbClr val="A4A3A4"/>
          </p15:clr>
        </p15:guide>
        <p15:guide id="2" pos="212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C99FF"/>
    <a:srgbClr val="9966FF"/>
    <a:srgbClr val="B4D686"/>
    <a:srgbClr val="2ED070"/>
    <a:srgbClr val="00FF00"/>
    <a:srgbClr val="7A5595"/>
    <a:srgbClr val="DCFDD3"/>
    <a:srgbClr val="E0D9E7"/>
    <a:srgbClr val="E4DEEA"/>
    <a:srgbClr val="DCD4E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Светлый стиль 2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F2DE63D5-997A-4646-A377-4702673A728D}" styleName="Светлый стиль 2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799B23B-EC83-4686-B30A-512413B5E67A}" styleName="Светлый стиль 3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99" autoAdjust="0"/>
    <p:restoredTop sz="96991" autoAdjust="0"/>
  </p:normalViewPr>
  <p:slideViewPr>
    <p:cSldViewPr>
      <p:cViewPr>
        <p:scale>
          <a:sx n="130" d="100"/>
          <a:sy n="130" d="100"/>
        </p:scale>
        <p:origin x="-990" y="5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7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86"/>
    </p:cViewPr>
  </p:sorterViewPr>
  <p:notesViewPr>
    <p:cSldViewPr>
      <p:cViewPr varScale="1">
        <p:scale>
          <a:sx n="83" d="100"/>
          <a:sy n="83" d="100"/>
        </p:scale>
        <p:origin x="-1020" y="-102"/>
      </p:cViewPr>
      <p:guideLst>
        <p:guide orient="horz" pos="3127"/>
        <p:guide pos="214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40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____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2.xlsx"/></Relationships>
</file>

<file path=ppt/charts/_rels/chart13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package" Target="../embeddings/_____Microsoft_Office_Excel13.xlsx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_____Microsoft_Office_Excel14.xlsx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package" Target="../embeddings/_____Microsoft_Office_Excel16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7.xlsx"/></Relationships>
</file>

<file path=ppt/charts/_rels/chart1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package" Target="../embeddings/_____Microsoft_Office_Excel18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4.xlsx"/><Relationship Id="rId4" Type="http://schemas.microsoft.com/office/2011/relationships/chartStyle" Target="style2.xml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ColorStyle" Target="colors4.xml"/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Office_Excel6.xlsx"/><Relationship Id="rId4" Type="http://schemas.microsoft.com/office/2011/relationships/chartStyle" Target="style4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ColorStyle" Target="colors5.xml"/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Office_Excel8.xlsx"/><Relationship Id="rId4" Type="http://schemas.microsoft.com/office/2011/relationships/chartStyle" Target="style5.xm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perspective val="30"/>
    </c:view3D>
    <c:plotArea>
      <c:layout/>
      <c:bar3DChart>
        <c:barDir val="col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нецелевые поступления</c:v>
                </c:pt>
              </c:strCache>
            </c:strRef>
          </c:tx>
          <c:dLbls>
            <c:delete val="1"/>
          </c:dLbls>
          <c:cat>
            <c:strRef>
              <c:f>Лист1!$A$2</c:f>
              <c:strCache>
                <c:ptCount val="1"/>
                <c:pt idx="0">
                  <c:v>2019 год</c:v>
                </c:pt>
              </c:strCache>
            </c:strRef>
          </c:cat>
          <c:val>
            <c:numRef>
              <c:f>Лист1!$B$2</c:f>
              <c:numCache>
                <c:formatCode>#,##0.00</c:formatCode>
                <c:ptCount val="1"/>
                <c:pt idx="0">
                  <c:v>776697.5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целевые поступления</c:v>
                </c:pt>
              </c:strCache>
            </c:strRef>
          </c:tx>
          <c:dLbls>
            <c:delete val="1"/>
          </c:dLbls>
          <c:cat>
            <c:strRef>
              <c:f>Лист1!$A$2</c:f>
              <c:strCache>
                <c:ptCount val="1"/>
                <c:pt idx="0">
                  <c:v>2019 год</c:v>
                </c:pt>
              </c:strCache>
            </c:strRef>
          </c:cat>
          <c:val>
            <c:numRef>
              <c:f>Лист1!$C$2</c:f>
              <c:numCache>
                <c:formatCode>#,##0.00</c:formatCode>
                <c:ptCount val="1"/>
                <c:pt idx="0">
                  <c:v>274356.3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переданные полномочия</c:v>
                </c:pt>
              </c:strCache>
            </c:strRef>
          </c:tx>
          <c:dLbls>
            <c:delete val="1"/>
          </c:dLbls>
          <c:cat>
            <c:strRef>
              <c:f>Лист1!$A$2</c:f>
              <c:strCache>
                <c:ptCount val="1"/>
                <c:pt idx="0">
                  <c:v>2019 год</c:v>
                </c:pt>
              </c:strCache>
            </c:strRef>
          </c:cat>
          <c:val>
            <c:numRef>
              <c:f>Лист1!$D$2</c:f>
              <c:numCache>
                <c:formatCode>#,##0.00</c:formatCode>
                <c:ptCount val="1"/>
                <c:pt idx="0">
                  <c:v>571154</c:v>
                </c:pt>
              </c:numCache>
            </c:numRef>
          </c:val>
        </c:ser>
        <c:dLbls>
          <c:showVal val="1"/>
        </c:dLbls>
        <c:shape val="cylinder"/>
        <c:axId val="137491200"/>
        <c:axId val="137492736"/>
        <c:axId val="0"/>
      </c:bar3DChart>
      <c:catAx>
        <c:axId val="137491200"/>
        <c:scaling>
          <c:orientation val="minMax"/>
        </c:scaling>
        <c:delete val="1"/>
        <c:axPos val="b"/>
        <c:numFmt formatCode="General" sourceLinked="0"/>
        <c:tickLblPos val="none"/>
        <c:crossAx val="137492736"/>
        <c:crosses val="autoZero"/>
        <c:auto val="1"/>
        <c:lblAlgn val="ctr"/>
        <c:lblOffset val="100"/>
      </c:catAx>
      <c:valAx>
        <c:axId val="137492736"/>
        <c:scaling>
          <c:orientation val="minMax"/>
        </c:scaling>
        <c:delete val="1"/>
        <c:axPos val="l"/>
        <c:majorGridlines/>
        <c:numFmt formatCode="0%" sourceLinked="1"/>
        <c:tickLblPos val="none"/>
        <c:crossAx val="137491200"/>
        <c:crosses val="autoZero"/>
        <c:crossBetween val="between"/>
      </c:valAx>
    </c:plotArea>
    <c:legend>
      <c:legendPos val="b"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floor>
      <c:spPr>
        <a:noFill/>
        <a:ln w="9525" cap="flat" cmpd="sng" algn="ctr">
          <a:solidFill>
            <a:schemeClr val="tx1">
              <a:tint val="75000"/>
              <a:shade val="95000"/>
              <a:satMod val="105000"/>
            </a:schemeClr>
          </a:solidFill>
          <a:prstDash val="solid"/>
          <a:round/>
        </a:ln>
        <a:effectLst/>
        <a:sp3d contourW="9525">
          <a:contourClr>
            <a:schemeClr val="tx1">
              <a:tint val="75000"/>
              <a:shade val="95000"/>
              <a:satMod val="105000"/>
            </a:schemeClr>
          </a:contourClr>
        </a:sp3d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2017 год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Lbl>
              <c:idx val="0"/>
              <c:layout>
                <c:manualLayout>
                  <c:x val="9.5262639306015178E-3"/>
                  <c:y val="-1.4795278002143898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5.3872657136457124E-3"/>
                  <c:y val="2.2135303284620725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Прочие безвозмездные поступления в бюджет</c:v>
                </c:pt>
                <c:pt idx="1">
                  <c:v>Средства ОАО "ЛУКОЙЛ-ЗАПАДНАЯ СИБИРЬ"</c:v>
                </c:pt>
              </c:strCache>
            </c:strRef>
          </c:cat>
          <c:val>
            <c:numRef>
              <c:f>Лист1!$B$2:$B$3</c:f>
              <c:numCache>
                <c:formatCode>_-* #,##0.0_р_._-;\-* #,##0.0_р_._-;_-* "-"??_р_._-;_-@_-</c:formatCode>
                <c:ptCount val="2"/>
                <c:pt idx="0">
                  <c:v>6501.1</c:v>
                </c:pt>
                <c:pt idx="1">
                  <c:v>87912.8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2018 год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51000"/>
                    <a:satMod val="130000"/>
                  </a:schemeClr>
                </a:gs>
                <a:gs pos="80000">
                  <a:schemeClr val="accent3">
                    <a:shade val="93000"/>
                    <a:satMod val="130000"/>
                  </a:schemeClr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Lbl>
              <c:idx val="0"/>
              <c:layout>
                <c:manualLayout>
                  <c:x val="1.475302835204103E-2"/>
                  <c:y val="-1.2132285601900095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8.1796467059217608E-3"/>
                  <c:y val="-3.3367163408269992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Прочие безвозмездные поступления в бюджет</c:v>
                </c:pt>
                <c:pt idx="1">
                  <c:v>Средства ОАО "ЛУКОЙЛ-ЗАПАДНАЯ СИБИРЬ"</c:v>
                </c:pt>
              </c:strCache>
            </c:strRef>
          </c:cat>
          <c:val>
            <c:numRef>
              <c:f>Лист1!$C$2:$C$3</c:f>
              <c:numCache>
                <c:formatCode>_-* #,##0.0_р_._-;\-* #,##0.0_р_._-;_-* "-"??_р_._-;_-@_-</c:formatCode>
                <c:ptCount val="2"/>
                <c:pt idx="0">
                  <c:v>5637.7</c:v>
                </c:pt>
                <c:pt idx="1">
                  <c:v>69317.399999999994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2019 год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hade val="51000"/>
                    <a:satMod val="130000"/>
                  </a:schemeClr>
                </a:gs>
                <a:gs pos="8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Lbl>
              <c:idx val="0"/>
              <c:layout>
                <c:manualLayout>
                  <c:x val="1.6260374530334527E-2"/>
                  <c:y val="-1.2938877662241733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4.0404208275583234E-3"/>
                  <c:y val="0.14776886652234264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Прочие безвозмездные поступления в бюджет</c:v>
                </c:pt>
                <c:pt idx="1">
                  <c:v>Средства ОАО "ЛУКОЙЛ-ЗАПАДНАЯ СИБИРЬ"</c:v>
                </c:pt>
              </c:strCache>
            </c:strRef>
          </c:cat>
          <c:val>
            <c:numRef>
              <c:f>Лист1!$D$2:$D$3</c:f>
              <c:numCache>
                <c:formatCode>_-* #,##0.0_р_._-;\-* #,##0.0_р_._-;_-* "-"??_р_._-;_-@_-</c:formatCode>
                <c:ptCount val="2"/>
                <c:pt idx="0">
                  <c:v>3919.8</c:v>
                </c:pt>
                <c:pt idx="1">
                  <c:v>137046.6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2020 год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lumMod val="60000"/>
                    <a:shade val="51000"/>
                    <a:satMod val="130000"/>
                  </a:schemeClr>
                </a:gs>
                <a:gs pos="80000">
                  <a:schemeClr val="accent1">
                    <a:lumMod val="60000"/>
                    <a:shade val="93000"/>
                    <a:satMod val="130000"/>
                  </a:schemeClr>
                </a:gs>
                <a:gs pos="100000">
                  <a:schemeClr val="accent1">
                    <a:lumMod val="60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  <a:scene3d>
              <a:camera prst="orthographicFront" fov="0">
                <a:rot lat="0" lon="0" rev="0"/>
              </a:camera>
              <a:lightRig rig="contrasting" dir="t">
                <a:rot lat="0" lon="0" rev="12000000"/>
              </a:lightRig>
            </a:scene3d>
            <a:sp3d prstMaterial="powder">
              <a:bevelT h="50800"/>
            </a:sp3d>
          </c:spPr>
          <c:dLbls>
            <c:dLbl>
              <c:idx val="0"/>
              <c:layout>
                <c:manualLayout>
                  <c:x val="1.3711477413256658E-2"/>
                  <c:y val="-2.4629020198956873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5.7825997475690434E-3"/>
                  <c:y val="0.11916844074382259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lang="ru-RU" sz="1800" b="1" i="0" u="none" strike="noStrike" kern="1200" baseline="0" dirty="0">
                    <a:solidFill>
                      <a:prstClr val="black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Прочие безвозмездные поступления в бюджет</c:v>
                </c:pt>
                <c:pt idx="1">
                  <c:v>Средства ОАО "ЛУКОЙЛ-ЗАПАДНАЯ СИБИРЬ"</c:v>
                </c:pt>
              </c:strCache>
            </c:strRef>
          </c:cat>
          <c:val>
            <c:numRef>
              <c:f>Лист1!$E$2:$E$3</c:f>
              <c:numCache>
                <c:formatCode>_-* #,##0.0_р_._-;\-* #,##0.0_р_._-;_-* "-"??_р_._-;_-@_-</c:formatCode>
                <c:ptCount val="2"/>
                <c:pt idx="0">
                  <c:v>477.2</c:v>
                </c:pt>
                <c:pt idx="1">
                  <c:v>185726.5</c:v>
                </c:pt>
              </c:numCache>
            </c:numRef>
          </c:val>
        </c:ser>
        <c:dLbls>
          <c:showVal val="1"/>
        </c:dLbls>
        <c:shape val="box"/>
        <c:axId val="169124608"/>
        <c:axId val="169126144"/>
        <c:axId val="0"/>
      </c:bar3DChart>
      <c:catAx>
        <c:axId val="169124608"/>
        <c:scaling>
          <c:orientation val="minMax"/>
        </c:scaling>
        <c:axPos val="b"/>
        <c:numFmt formatCode="General" sourceLinked="0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  <c:crossAx val="169126144"/>
        <c:crosses val="autoZero"/>
        <c:auto val="1"/>
        <c:lblAlgn val="ctr"/>
        <c:lblOffset val="100"/>
      </c:catAx>
      <c:valAx>
        <c:axId val="16912614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tint val="75000"/>
                  <a:shade val="95000"/>
                  <a:satMod val="105000"/>
                </a:schemeClr>
              </a:solidFill>
              <a:prstDash val="solid"/>
              <a:round/>
            </a:ln>
            <a:effectLst/>
          </c:spPr>
        </c:majorGridlines>
        <c:numFmt formatCode="_-* #,##0.0_р_._-;\-* #,##0.0_р_._-;_-* &quot;-&quot;??_р_._-;_-@_-" sourceLinked="1"/>
        <c:tickLblPos val="none"/>
        <c:crossAx val="1691246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5474319232185074"/>
          <c:y val="0.82122962121019205"/>
          <c:w val="0.84525680767816525"/>
          <c:h val="0.17860800366910801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rotY val="150"/>
      <c:perspective val="30"/>
    </c:view3D>
    <c:plotArea>
      <c:layout>
        <c:manualLayout>
          <c:layoutTarget val="inner"/>
          <c:xMode val="edge"/>
          <c:yMode val="edge"/>
          <c:x val="0.14274691358025293"/>
          <c:y val="4.0588706083072496E-2"/>
          <c:w val="0.71604938271604934"/>
          <c:h val="0.7021457771217436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7"/>
          <c:dLbls>
            <c:dLbl>
              <c:idx val="0"/>
              <c:layout>
                <c:manualLayout>
                  <c:x val="-3.4763261061203601E-2"/>
                  <c:y val="1.3342914936067807E-2"/>
                </c:manualLayout>
              </c:layout>
              <c:showVal val="1"/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17995032144103748"/>
                  <c:y val="0.23291806314114533"/>
                </c:manualLayout>
              </c:layout>
              <c:showVal val="1"/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2.2823342769884923E-2"/>
                  <c:y val="3.2228158330286229E-2"/>
                </c:manualLayout>
              </c:layout>
              <c:showVal val="1"/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9.8063806604641202E-2"/>
                  <c:y val="-3.9191733349069807E-2"/>
                </c:manualLayout>
              </c:layout>
              <c:showVal val="1"/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0"/>
                  <c:y val="-5.6262134414149893E-2"/>
                </c:manualLayout>
              </c:layout>
              <c:showVal val="1"/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1.777514598028838E-3"/>
                  <c:y val="-0.1664621476136717"/>
                </c:manualLayout>
              </c:layout>
              <c:showVal val="1"/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0.1333973109482505"/>
                  <c:y val="8.1715702522487752E-3"/>
                </c:manualLayout>
              </c:layout>
              <c:showVal val="1"/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5.5888655489617987E-2"/>
                  <c:y val="-0.1293567843611772"/>
                </c:manualLayout>
              </c:layout>
              <c:showVal val="1"/>
              <c:showCatName val="1"/>
              <c:showPercent val="1"/>
            </c:dLbl>
            <c:dLbl>
              <c:idx val="8"/>
              <c:layout>
                <c:manualLayout>
                  <c:x val="1.0306237957060951E-16"/>
                  <c:y val="-4.242506467857602E-2"/>
                </c:manualLayout>
              </c:layout>
              <c:showVal val="1"/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0"/>
                  <c:y val="3.4060465207770216E-2"/>
                </c:manualLayout>
              </c:layout>
              <c:showVal val="1"/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-1.1066238732285805E-7"/>
                  <c:y val="1.8565917915519755E-2"/>
                </c:manualLayout>
              </c:layout>
              <c:showVal val="1"/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1"/>
              <c:layout>
                <c:manualLayout>
                  <c:x val="3.1568105949055019E-3"/>
                  <c:y val="-1.8335385877357325E-2"/>
                </c:manualLayout>
              </c:layout>
              <c:showVal val="1"/>
              <c:showCatName val="1"/>
              <c:showPercent val="1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500" b="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CatName val="1"/>
            <c:showPercent val="1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Лист1!$A$2:$A$14</c:f>
              <c:strCache>
                <c:ptCount val="13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Охрана окружающей среды</c:v>
                </c:pt>
                <c:pt idx="6">
                  <c:v>Образование</c:v>
                </c:pt>
                <c:pt idx="7">
                  <c:v>Культура, кинематография</c:v>
                </c:pt>
                <c:pt idx="8">
                  <c:v>Здравоохранение</c:v>
                </c:pt>
                <c:pt idx="9">
                  <c:v>Социальная политика</c:v>
                </c:pt>
                <c:pt idx="10">
                  <c:v>Физическая культура и спорт</c:v>
                </c:pt>
                <c:pt idx="11">
                  <c:v>Средства массовой информации</c:v>
                </c:pt>
                <c:pt idx="12">
                  <c:v>Обслуживание  государственного и муниципального долга</c:v>
                </c:pt>
              </c:strCache>
            </c:strRef>
          </c:cat>
          <c:val>
            <c:numRef>
              <c:f>Лист1!$B$2:$B$14</c:f>
              <c:numCache>
                <c:formatCode>#,##0.0</c:formatCode>
                <c:ptCount val="13"/>
                <c:pt idx="0">
                  <c:v>298585.98813000001</c:v>
                </c:pt>
                <c:pt idx="1">
                  <c:v>2970.9657000000002</c:v>
                </c:pt>
                <c:pt idx="2">
                  <c:v>28069.748449999999</c:v>
                </c:pt>
                <c:pt idx="3">
                  <c:v>93748.677650000027</c:v>
                </c:pt>
                <c:pt idx="4">
                  <c:v>144903.62677</c:v>
                </c:pt>
                <c:pt idx="5">
                  <c:v>130.99904000000001</c:v>
                </c:pt>
                <c:pt idx="6">
                  <c:v>748817.25146000041</c:v>
                </c:pt>
                <c:pt idx="7">
                  <c:v>67472.225000000006</c:v>
                </c:pt>
                <c:pt idx="8">
                  <c:v>4863.82539</c:v>
                </c:pt>
                <c:pt idx="9">
                  <c:v>58175.938570000013</c:v>
                </c:pt>
                <c:pt idx="10">
                  <c:v>269292.06198999996</c:v>
                </c:pt>
                <c:pt idx="11">
                  <c:v>9816.6243100000029</c:v>
                </c:pt>
                <c:pt idx="12">
                  <c:v>436.16721999999999</c:v>
                </c:pt>
              </c:numCache>
            </c:numRef>
          </c:val>
        </c:ser>
        <c:dLbls>
          <c:showVal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.17361111111111124"/>
          <c:y val="0.11080908364715281"/>
          <c:w val="0.80277777777777781"/>
          <c:h val="0.7856282095172887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8"/>
            <c:explosion val="23"/>
          </c:dPt>
          <c:dLbls>
            <c:dLbl>
              <c:idx val="0"/>
              <c:layout>
                <c:manualLayout>
                  <c:x val="-0.10615974345144469"/>
                  <c:y val="-0.17250025460125931"/>
                </c:manualLayout>
              </c:layout>
              <c:showVal val="1"/>
              <c:showCatName val="1"/>
              <c:showPercent val="1"/>
            </c:dLbl>
            <c:dLbl>
              <c:idx val="1"/>
              <c:layout>
                <c:manualLayout>
                  <c:x val="0.18232617970763104"/>
                  <c:y val="0.20124592613823691"/>
                </c:manualLayout>
              </c:layout>
              <c:showVal val="1"/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3.5972481552228978E-2"/>
                  <c:y val="9.8003279227254214E-2"/>
                </c:manualLayout>
              </c:layout>
              <c:showVal val="1"/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3.555832506065635E-2"/>
                  <c:y val="6.6754509491960051E-3"/>
                </c:manualLayout>
              </c:layout>
              <c:showVal val="1"/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0"/>
                  <c:y val="5.9538804836074839E-3"/>
                </c:manualLayout>
              </c:layout>
              <c:showVal val="1"/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0"/>
                  <c:y val="0.10828196179188276"/>
                </c:manualLayout>
              </c:layout>
              <c:showVal val="1"/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1.1693817174435815E-2"/>
                  <c:y val="2.0492675154114678E-2"/>
                </c:manualLayout>
              </c:layout>
              <c:showVal val="1"/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1.6230387483827963E-2"/>
                  <c:y val="-3.7495048906545439E-2"/>
                </c:manualLayout>
              </c:layout>
              <c:showVal val="1"/>
              <c:showCatName val="1"/>
              <c:showPercent val="1"/>
            </c:dLbl>
            <c:dLbl>
              <c:idx val="8"/>
              <c:layout>
                <c:manualLayout>
                  <c:x val="-4.5282267024094103E-2"/>
                  <c:y val="-0.14428174813013644"/>
                </c:manualLayout>
              </c:layout>
              <c:showVal val="1"/>
              <c:showCatName val="1"/>
              <c:showPercent val="1"/>
            </c:dLbl>
            <c:dLbl>
              <c:idx val="9"/>
              <c:layout>
                <c:manualLayout>
                  <c:x val="0.13477489956313099"/>
                  <c:y val="-0.14774506457076136"/>
                </c:manualLayout>
              </c:layout>
              <c:showVal val="1"/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0.38072001856424648"/>
                  <c:y val="7.9462208208936319E-2"/>
                </c:manualLayout>
              </c:layout>
              <c:showVal val="1"/>
              <c:showCatName val="1"/>
              <c:showPercent val="1"/>
              <c:extLst>
                <c:ext xmlns:c15="http://schemas.microsoft.com/office/drawing/2012/chart" uri="{CE6537A1-D6FC-4f65-9D91-7224C49458BB}"/>
              </c:extLst>
            </c:dLbl>
            <c:dLbl>
              <c:idx val="11"/>
              <c:layout>
                <c:manualLayout>
                  <c:x val="0.15026712981711751"/>
                  <c:y val="1.7114564652177713E-2"/>
                </c:manualLayout>
              </c:layout>
              <c:showVal val="1"/>
              <c:showCatName val="1"/>
              <c:showPercent val="1"/>
            </c:dLbl>
            <c:dLbl>
              <c:idx val="12"/>
              <c:layout>
                <c:manualLayout>
                  <c:x val="-5.6682210041178287E-2"/>
                  <c:y val="-5.6239246446810699E-2"/>
                </c:manualLayout>
              </c:layout>
              <c:showVal val="1"/>
              <c:showCatName val="1"/>
              <c:showPercent val="1"/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CatName val="1"/>
            <c:showPercent val="1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Лист1!$A$2:$A$14</c:f>
              <c:strCache>
                <c:ptCount val="13"/>
                <c:pt idx="0">
                  <c:v>Зарплата и начисления</c:v>
                </c:pt>
                <c:pt idx="1">
                  <c:v>Прочие выплаты</c:v>
                </c:pt>
                <c:pt idx="2">
                  <c:v>Транспортные услуги и связь</c:v>
                </c:pt>
                <c:pt idx="3">
                  <c:v>Коммунальные услуги</c:v>
                </c:pt>
                <c:pt idx="4">
                  <c:v>Работы, услуги по содержанию имущества</c:v>
                </c:pt>
                <c:pt idx="5">
                  <c:v>Прочие работы, услуги</c:v>
                </c:pt>
                <c:pt idx="6">
                  <c:v>Страхование</c:v>
                </c:pt>
                <c:pt idx="7">
                  <c:v>Услуги, работы для целей кап. вложений</c:v>
                </c:pt>
                <c:pt idx="8">
                  <c:v>Безвозмездные перечисления иным нефинансовым   и некоммерческим орг-циям и физ.лицам </c:v>
                </c:pt>
                <c:pt idx="9">
                  <c:v>Безвозмездные перечисления капитального характера организациям</c:v>
                </c:pt>
                <c:pt idx="10">
                  <c:v>Социальное обеспечение (пособия и др.выплаты гражданам)</c:v>
                </c:pt>
                <c:pt idx="11">
                  <c:v>Приобретение основных средств</c:v>
                </c:pt>
                <c:pt idx="12">
                  <c:v>Увеличение стоимости МЗ</c:v>
                </c:pt>
              </c:strCache>
            </c:strRef>
          </c:cat>
          <c:val>
            <c:numRef>
              <c:f>Лист1!$B$2:$B$14</c:f>
              <c:numCache>
                <c:formatCode>#,##0</c:formatCode>
                <c:ptCount val="13"/>
                <c:pt idx="0">
                  <c:v>1054407.1000000001</c:v>
                </c:pt>
                <c:pt idx="1">
                  <c:v>33256.5</c:v>
                </c:pt>
                <c:pt idx="2">
                  <c:v>12809.5</c:v>
                </c:pt>
                <c:pt idx="3">
                  <c:v>51103</c:v>
                </c:pt>
                <c:pt idx="4">
                  <c:v>129191.7</c:v>
                </c:pt>
                <c:pt idx="5">
                  <c:v>88505.5</c:v>
                </c:pt>
                <c:pt idx="6">
                  <c:v>380</c:v>
                </c:pt>
                <c:pt idx="7">
                  <c:v>1278.4000000000001</c:v>
                </c:pt>
                <c:pt idx="8">
                  <c:v>43837.1</c:v>
                </c:pt>
                <c:pt idx="9">
                  <c:v>5519.1</c:v>
                </c:pt>
                <c:pt idx="10">
                  <c:v>48024.799999999996</c:v>
                </c:pt>
                <c:pt idx="11">
                  <c:v>239293.2</c:v>
                </c:pt>
                <c:pt idx="12">
                  <c:v>19678.099999999955</c:v>
                </c:pt>
              </c:numCache>
            </c:numRef>
          </c:val>
        </c:ser>
        <c:dLbls>
          <c:showVal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6"/>
  <c:chart>
    <c:autoTitleDeleted val="1"/>
    <c:view3D>
      <c:rotX val="30"/>
      <c:perspective val="30"/>
    </c:view3D>
    <c:floor>
      <c:spPr>
        <a:noFill/>
        <a:ln w="9525" cap="flat" cmpd="sng" algn="ctr">
          <a:solidFill>
            <a:schemeClr val="tx1">
              <a:tint val="75000"/>
              <a:shade val="95000"/>
              <a:satMod val="105000"/>
            </a:schemeClr>
          </a:solidFill>
          <a:prstDash val="solid"/>
          <a:round/>
        </a:ln>
        <a:effectLst/>
        <a:sp3d contourW="9525">
          <a:contourClr>
            <a:schemeClr val="tx1">
              <a:tint val="75000"/>
              <a:shade val="95000"/>
              <a:satMod val="105000"/>
            </a:schemeClr>
          </a:contourClr>
        </a:sp3d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9352374825736221"/>
          <c:y val="0.23521718550183618"/>
          <c:w val="0.78286507592346377"/>
          <c:h val="0.7647828144981954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spPr>
              <a:solidFill>
                <a:schemeClr val="accent4">
                  <a:tint val="48000"/>
                </a:schemeClr>
              </a:solidFill>
              <a:ln>
                <a:noFill/>
              </a:ln>
              <a:effectLst/>
              <a:sp3d/>
            </c:spPr>
          </c:dPt>
          <c:dPt>
            <c:idx val="1"/>
            <c:spPr>
              <a:solidFill>
                <a:schemeClr val="accent4">
                  <a:tint val="65000"/>
                </a:schemeClr>
              </a:solidFill>
              <a:ln>
                <a:noFill/>
              </a:ln>
              <a:effectLst/>
              <a:sp3d/>
            </c:spPr>
          </c:dPt>
          <c:dPt>
            <c:idx val="2"/>
            <c:spPr>
              <a:solidFill>
                <a:schemeClr val="accent4">
                  <a:tint val="83000"/>
                </a:schemeClr>
              </a:solidFill>
              <a:ln>
                <a:noFill/>
              </a:ln>
              <a:effectLst/>
              <a:sp3d/>
            </c:spPr>
          </c:dPt>
          <c:dPt>
            <c:idx val="3"/>
            <c:spPr>
              <a:solidFill>
                <a:schemeClr val="accent4"/>
              </a:solidFill>
              <a:ln>
                <a:noFill/>
              </a:ln>
              <a:effectLst/>
              <a:sp3d/>
            </c:spPr>
          </c:dPt>
          <c:dPt>
            <c:idx val="4"/>
            <c:spPr>
              <a:solidFill>
                <a:schemeClr val="accent4">
                  <a:shade val="82000"/>
                </a:schemeClr>
              </a:solidFill>
              <a:ln>
                <a:noFill/>
              </a:ln>
              <a:effectLst/>
              <a:sp3d/>
            </c:spPr>
          </c:dPt>
          <c:dPt>
            <c:idx val="5"/>
            <c:spPr>
              <a:solidFill>
                <a:schemeClr val="accent4">
                  <a:shade val="65000"/>
                </a:schemeClr>
              </a:solidFill>
              <a:ln>
                <a:noFill/>
              </a:ln>
              <a:effectLst/>
              <a:sp3d/>
            </c:spPr>
          </c:dPt>
          <c:dPt>
            <c:idx val="6"/>
            <c:spPr>
              <a:solidFill>
                <a:schemeClr val="accent4">
                  <a:shade val="47000"/>
                </a:schemeClr>
              </a:solidFill>
              <a:ln>
                <a:noFill/>
              </a:ln>
              <a:effectLst/>
              <a:sp3d/>
            </c:spPr>
          </c:dPt>
          <c:dLbls>
            <c:dLbl>
              <c:idx val="0"/>
              <c:layout>
                <c:manualLayout>
                  <c:x val="-0.24094001876135723"/>
                  <c:y val="-0.16936094252184841"/>
                </c:manualLayout>
              </c:layout>
              <c:showCatName val="1"/>
              <c:showPercent val="1"/>
            </c:dLbl>
            <c:dLbl>
              <c:idx val="1"/>
              <c:layout>
                <c:manualLayout>
                  <c:x val="-7.5130989029892833E-2"/>
                  <c:y val="9.0921760062664267E-2"/>
                </c:manualLayout>
              </c:layout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14523039106766297"/>
                  <c:y val="-2.1710140486295489E-2"/>
                </c:manualLayout>
              </c:layout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0.14934496525475663"/>
                  <c:y val="-0.15763708591253844"/>
                </c:manualLayout>
              </c:layout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4.9951327092688624E-2"/>
                  <c:y val="-0.12954518696419454"/>
                </c:manualLayout>
              </c:layout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8.3917647143149046E-2"/>
                  <c:y val="-0.12249823072918035"/>
                </c:manualLayout>
              </c:layout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0.16237510348312553"/>
                  <c:y val="-0.16900681111506849"/>
                </c:manualLayout>
              </c:layout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0.38160007311015703"/>
                  <c:y val="-8.215589877386674E-2"/>
                </c:manualLayout>
              </c:layout>
              <c:showCatName val="1"/>
              <c:showPercent val="1"/>
            </c:dLbl>
            <c:dLbl>
              <c:idx val="8"/>
              <c:layout>
                <c:manualLayout>
                  <c:x val="0.42198212295408294"/>
                  <c:y val="0.12396410556590748"/>
                </c:manualLayout>
              </c:layout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0.13761956556798349"/>
                  <c:y val="4.8308625151351559E-3"/>
                </c:manualLayout>
              </c:layout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0.37142031261759512"/>
                  <c:y val="-3.3209060810609821E-2"/>
                </c:manualLayout>
              </c:layout>
              <c:showCatName val="1"/>
              <c:showPercent val="1"/>
              <c:extLst>
                <c:ext xmlns:c15="http://schemas.microsoft.com/office/drawing/2012/chart" uri="{CE6537A1-D6FC-4f65-9D91-7224C49458BB}"/>
              </c:extLst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CatName val="1"/>
            <c:showPercent val="1"/>
            <c:showLeaderLines val="1"/>
            <c:leaderLines>
              <c:spPr>
                <a:ln w="9525" cap="flat" cmpd="sng" algn="ctr">
                  <a:solidFill>
                    <a:schemeClr val="tx1">
                      <a:shade val="95000"/>
                      <a:satMod val="105000"/>
                    </a:schemeClr>
                  </a:solidFill>
                  <a:prstDash val="solid"/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Лист1!$A$2:$A$12</c:f>
              <c:strCache>
                <c:ptCount val="11"/>
                <c:pt idx="0">
                  <c:v>Зарплата и начисления</c:v>
                </c:pt>
                <c:pt idx="1">
                  <c:v>Прочие расходы и выплаты</c:v>
                </c:pt>
                <c:pt idx="2">
                  <c:v>Транспортные услуги и связь</c:v>
                </c:pt>
                <c:pt idx="3">
                  <c:v>Коммунальные услуги</c:v>
                </c:pt>
                <c:pt idx="4">
                  <c:v>Работы, услуги по сод-ю имущества</c:v>
                </c:pt>
                <c:pt idx="5">
                  <c:v>Прочие работы, услуги</c:v>
                </c:pt>
                <c:pt idx="6">
                  <c:v>Страхование</c:v>
                </c:pt>
                <c:pt idx="7">
                  <c:v>Услуги, работы для целей кап. вложений</c:v>
                </c:pt>
                <c:pt idx="8">
                  <c:v>Пособия и др.выплаты гражданам</c:v>
                </c:pt>
                <c:pt idx="9">
                  <c:v>Приобретение основных средств</c:v>
                </c:pt>
                <c:pt idx="10">
                  <c:v>Увеличение стоимости МЗ</c:v>
                </c:pt>
              </c:strCache>
            </c:strRef>
          </c:cat>
          <c:val>
            <c:numRef>
              <c:f>Лист1!$B$2:$B$12</c:f>
              <c:numCache>
                <c:formatCode>#,##0.0</c:formatCode>
                <c:ptCount val="11"/>
                <c:pt idx="0">
                  <c:v>719832.6</c:v>
                </c:pt>
                <c:pt idx="1">
                  <c:v>22439.200000000001</c:v>
                </c:pt>
                <c:pt idx="2">
                  <c:v>2723.5</c:v>
                </c:pt>
                <c:pt idx="3">
                  <c:v>41336.6</c:v>
                </c:pt>
                <c:pt idx="4">
                  <c:v>51853.3</c:v>
                </c:pt>
                <c:pt idx="5">
                  <c:v>56794.8</c:v>
                </c:pt>
                <c:pt idx="6">
                  <c:v>9.3000000000000007</c:v>
                </c:pt>
                <c:pt idx="7">
                  <c:v>976.8</c:v>
                </c:pt>
                <c:pt idx="8">
                  <c:v>10714.6</c:v>
                </c:pt>
                <c:pt idx="9">
                  <c:v>29678</c:v>
                </c:pt>
                <c:pt idx="10">
                  <c:v>15093.4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Лист1!$B$1</c15:sqref>
                        </c15:formulaRef>
                      </c:ext>
                    </c:extLst>
                    <c:strCache>
                      <c:ptCount val="1"/>
                      <c:pt idx="0">
                        <c:v>Продажи</c:v>
                      </c:pt>
                    </c:strCache>
                  </c:strRef>
                </c15:tx>
              </c15:filteredSeriesTitle>
            </c:ext>
          </c:extLst>
        </c:ser>
        <c:dLbls>
          <c:showVal val="1"/>
        </c:dLbls>
      </c:pie3DChart>
      <c:spPr>
        <a:noFill/>
        <a:ln>
          <a:noFill/>
        </a:ln>
        <a:effectLst/>
      </c:spPr>
    </c:plotArea>
    <c:plotVisOnly val="1"/>
    <c:dispBlanksAs val="zero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800"/>
      </a:pPr>
      <a:endParaRPr lang="ru-RU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roundedCorners val="1"/>
  <c:style val="31"/>
  <c:chart>
    <c:autoTitleDeleted val="1"/>
    <c:view3D>
      <c:rotX val="10"/>
      <c:rotY val="0"/>
      <c:rAngAx val="1"/>
    </c:view3D>
    <c:plotArea>
      <c:layout/>
      <c:bar3DChart>
        <c:barDir val="col"/>
        <c:grouping val="stacked"/>
        <c:varyColors val="1"/>
        <c:ser>
          <c:idx val="2"/>
          <c:order val="0"/>
          <c:tx>
            <c:strRef>
              <c:f>Лист1!$B$1</c:f>
              <c:strCache>
                <c:ptCount val="1"/>
                <c:pt idx="0">
                  <c:v>целевой показатель среднемесячной зарплаты</c:v>
                </c:pt>
              </c:strCache>
            </c:strRef>
          </c:tx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/>
                      <a:t> </a:t>
                    </a:r>
                    <a:r>
                      <a:rPr lang="en-US"/>
                      <a:t>64 </a:t>
                    </a:r>
                    <a:r>
                      <a:rPr lang="ru-RU" smtClean="0"/>
                      <a:t>709</a:t>
                    </a:r>
                    <a:r>
                      <a:rPr lang="en-US" smtClean="0"/>
                      <a:t>,</a:t>
                    </a:r>
                    <a:r>
                      <a:rPr lang="ru-RU" smtClean="0"/>
                      <a:t>3</a:t>
                    </a:r>
                    <a:r>
                      <a:rPr lang="en-US" smtClean="0"/>
                      <a:t>   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 </a:t>
                    </a:r>
                    <a:r>
                      <a:rPr lang="ru-RU" smtClean="0"/>
                      <a:t>71 378,0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 </a:t>
                    </a:r>
                    <a:r>
                      <a:rPr lang="en-US" dirty="0" smtClean="0"/>
                      <a:t>5</a:t>
                    </a:r>
                    <a:r>
                      <a:rPr lang="ru-RU" dirty="0" smtClean="0"/>
                      <a:t>7</a:t>
                    </a:r>
                    <a:r>
                      <a:rPr lang="en-US" dirty="0" smtClean="0"/>
                      <a:t> </a:t>
                    </a:r>
                    <a:r>
                      <a:rPr lang="ru-RU" dirty="0" smtClean="0"/>
                      <a:t>00</a:t>
                    </a:r>
                    <a:r>
                      <a:rPr lang="en-US" dirty="0" smtClean="0"/>
                      <a:t>4</a:t>
                    </a:r>
                    <a:r>
                      <a:rPr lang="ru-RU" dirty="0" smtClean="0"/>
                      <a:t>,1</a:t>
                    </a:r>
                    <a:endParaRPr lang="en-US" dirty="0"/>
                  </a:p>
                </c:rich>
              </c:tx>
              <c:showVal val="1"/>
            </c:dLbl>
            <c:dLbl>
              <c:idx val="3"/>
              <c:tx>
                <c:rich>
                  <a:bodyPr/>
                  <a:lstStyle/>
                  <a:p>
                    <a:r>
                      <a:rPr lang="en-US"/>
                      <a:t> </a:t>
                    </a:r>
                    <a:r>
                      <a:rPr lang="ru-RU" smtClean="0"/>
                      <a:t>67</a:t>
                    </a:r>
                    <a:r>
                      <a:rPr lang="ru-RU" baseline="0" smtClean="0"/>
                      <a:t> 018,8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Лист1!$A$2:$A$5</c:f>
              <c:strCache>
                <c:ptCount val="4"/>
                <c:pt idx="0">
                  <c:v>педагоги 
общего 
образования</c:v>
                </c:pt>
                <c:pt idx="1">
                  <c:v>педагоги дополнительного образования</c:v>
                </c:pt>
                <c:pt idx="2">
                  <c:v>педагоги дошкольного образования</c:v>
                </c:pt>
                <c:pt idx="3">
                  <c:v>работники 
культуры</c:v>
                </c:pt>
              </c:strCache>
            </c:strRef>
          </c:cat>
          <c:val>
            <c:numRef>
              <c:f>Лист1!$B$2:$B$5</c:f>
              <c:numCache>
                <c:formatCode>_-* #,##0.0_р_._-;\-* #,##0.0_р_._-;_-* "-"??_р_._-;_-@_-</c:formatCode>
                <c:ptCount val="4"/>
                <c:pt idx="0">
                  <c:v>64709.3</c:v>
                </c:pt>
                <c:pt idx="1">
                  <c:v>71378</c:v>
                </c:pt>
                <c:pt idx="2">
                  <c:v>57004.1</c:v>
                </c:pt>
                <c:pt idx="3">
                  <c:v>67018.8</c:v>
                </c:pt>
              </c:numCache>
            </c:numRef>
          </c:val>
        </c:ser>
        <c:ser>
          <c:idx val="0"/>
          <c:order val="1"/>
          <c:tx>
            <c:strRef>
              <c:f>Лист1!$C$1</c:f>
              <c:strCache>
                <c:ptCount val="1"/>
                <c:pt idx="0">
                  <c:v>фактическая среднемесячная зарплата</c:v>
                </c:pt>
              </c:strCache>
            </c:strRef>
          </c:tx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 </a:t>
                    </a:r>
                    <a:r>
                      <a:rPr lang="en-US" smtClean="0"/>
                      <a:t>6</a:t>
                    </a:r>
                    <a:r>
                      <a:rPr lang="ru-RU" smtClean="0"/>
                      <a:t>5</a:t>
                    </a:r>
                    <a:r>
                      <a:rPr lang="en-US" smtClean="0"/>
                      <a:t> </a:t>
                    </a:r>
                    <a:r>
                      <a:rPr lang="ru-RU" smtClean="0"/>
                      <a:t>027,8</a:t>
                    </a:r>
                    <a:r>
                      <a:rPr lang="en-US" smtClean="0"/>
                      <a:t>   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 </a:t>
                    </a:r>
                    <a:r>
                      <a:rPr lang="ru-RU" smtClean="0"/>
                      <a:t>71 378,0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tx>
                <c:rich>
                  <a:bodyPr/>
                  <a:lstStyle/>
                  <a:p>
                    <a:r>
                      <a:rPr lang="ru-RU" smtClean="0"/>
                      <a:t>57 004,2</a:t>
                    </a:r>
                    <a:endParaRPr lang="en-US" dirty="0"/>
                  </a:p>
                </c:rich>
              </c:tx>
              <c:showVal val="1"/>
            </c:dLbl>
            <c:dLbl>
              <c:idx val="3"/>
              <c:tx>
                <c:rich>
                  <a:bodyPr/>
                  <a:lstStyle/>
                  <a:p>
                    <a:r>
                      <a:rPr lang="en-US"/>
                      <a:t> </a:t>
                    </a:r>
                    <a:r>
                      <a:rPr lang="ru-RU" smtClean="0"/>
                      <a:t>67 018,8</a:t>
                    </a:r>
                  </a:p>
                  <a:p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Лист1!$A$2:$A$5</c:f>
              <c:strCache>
                <c:ptCount val="4"/>
                <c:pt idx="0">
                  <c:v>педагоги 
общего 
образования</c:v>
                </c:pt>
                <c:pt idx="1">
                  <c:v>педагоги дополнительного образования</c:v>
                </c:pt>
                <c:pt idx="2">
                  <c:v>педагоги дошкольного образования</c:v>
                </c:pt>
                <c:pt idx="3">
                  <c:v>работники 
культуры</c:v>
                </c:pt>
              </c:strCache>
            </c:strRef>
          </c:cat>
          <c:val>
            <c:numRef>
              <c:f>Лист1!$C$2:$C$5</c:f>
              <c:numCache>
                <c:formatCode>_-* #,##0.0_р_._-;\-* #,##0.0_р_._-;_-* "-"??_р_._-;_-@_-</c:formatCode>
                <c:ptCount val="4"/>
                <c:pt idx="0">
                  <c:v>65027.8</c:v>
                </c:pt>
                <c:pt idx="1">
                  <c:v>71378</c:v>
                </c:pt>
                <c:pt idx="2">
                  <c:v>57004.2</c:v>
                </c:pt>
                <c:pt idx="3">
                  <c:v>67018.899999999994</c:v>
                </c:pt>
              </c:numCache>
            </c:numRef>
          </c:val>
        </c:ser>
        <c:dLbls>
          <c:showVal val="1"/>
        </c:dLbls>
        <c:gapWidth val="75"/>
        <c:shape val="cylinder"/>
        <c:axId val="173241088"/>
        <c:axId val="173242624"/>
        <c:axId val="0"/>
      </c:bar3DChart>
      <c:catAx>
        <c:axId val="173241088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sz="14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73242624"/>
        <c:crosses val="autoZero"/>
        <c:auto val="1"/>
        <c:lblAlgn val="ctr"/>
        <c:lblOffset val="100"/>
        <c:noMultiLvlLbl val="1"/>
      </c:catAx>
      <c:valAx>
        <c:axId val="173242624"/>
        <c:scaling>
          <c:orientation val="minMax"/>
        </c:scaling>
        <c:axPos val="l"/>
        <c:numFmt formatCode="_-* #,##0.0_р_._-;\-* #,##0.0_р_._-;_-* &quot;-&quot;??_р_._-;_-@_-" sourceLinked="1"/>
        <c:majorTickMark val="none"/>
        <c:tickLblPos val="none"/>
        <c:crossAx val="173241088"/>
        <c:crosses val="autoZero"/>
        <c:crossBetween val="between"/>
      </c:valAx>
    </c:plotArea>
    <c:legend>
      <c:legendPos val="b"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2017 год</c:v>
                </c:pt>
              </c:strCache>
            </c:strRef>
          </c:tx>
          <c:dLbls>
            <c:dLbl>
              <c:idx val="0"/>
              <c:layout>
                <c:manualLayout>
                  <c:x val="4.1666666666666683E-3"/>
                  <c:y val="0.28502415458937197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образование</c:v>
                </c:pt>
                <c:pt idx="1">
                  <c:v>культура</c:v>
                </c:pt>
                <c:pt idx="2">
                  <c:v>спорт</c:v>
                </c:pt>
                <c:pt idx="3">
                  <c:v>социальная политика</c:v>
                </c:pt>
                <c:pt idx="4">
                  <c:v>здравоохранение</c:v>
                </c:pt>
              </c:strCache>
            </c:strRef>
          </c:cat>
          <c:val>
            <c:numRef>
              <c:f>Лист1!$B$2:$B$6</c:f>
              <c:numCache>
                <c:formatCode>#,##0.0</c:formatCode>
                <c:ptCount val="5"/>
                <c:pt idx="0">
                  <c:v>659182</c:v>
                </c:pt>
                <c:pt idx="1">
                  <c:v>67211.199999999997</c:v>
                </c:pt>
                <c:pt idx="2">
                  <c:v>92636.800000000003</c:v>
                </c:pt>
                <c:pt idx="3">
                  <c:v>50955.1</c:v>
                </c:pt>
                <c:pt idx="4">
                  <c:v>444.5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2018 год</c:v>
                </c:pt>
              </c:strCache>
            </c:strRef>
          </c:tx>
          <c:dLbls>
            <c:dLbl>
              <c:idx val="0"/>
              <c:layout>
                <c:manualLayout>
                  <c:x val="2.7777777777779054E-3"/>
                  <c:y val="0.37681159420290894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5.5555555555555558E-3"/>
                  <c:y val="-1.4492753623188409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5.5555555555555558E-3"/>
                  <c:y val="-4.8309178743960865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образование</c:v>
                </c:pt>
                <c:pt idx="1">
                  <c:v>культура</c:v>
                </c:pt>
                <c:pt idx="2">
                  <c:v>спорт</c:v>
                </c:pt>
                <c:pt idx="3">
                  <c:v>социальная политика</c:v>
                </c:pt>
                <c:pt idx="4">
                  <c:v>здравоохранение</c:v>
                </c:pt>
              </c:strCache>
            </c:strRef>
          </c:cat>
          <c:val>
            <c:numRef>
              <c:f>Лист1!$C$2:$C$6</c:f>
              <c:numCache>
                <c:formatCode>#,##0.0</c:formatCode>
                <c:ptCount val="5"/>
                <c:pt idx="0">
                  <c:v>692974</c:v>
                </c:pt>
                <c:pt idx="1">
                  <c:v>69796.2</c:v>
                </c:pt>
                <c:pt idx="2">
                  <c:v>154304.79999999999</c:v>
                </c:pt>
                <c:pt idx="3">
                  <c:v>44028.2</c:v>
                </c:pt>
                <c:pt idx="4">
                  <c:v>451.8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2019 год</c:v>
                </c:pt>
              </c:strCache>
            </c:strRef>
          </c:tx>
          <c:dLbls>
            <c:dLbl>
              <c:idx val="0"/>
              <c:layout>
                <c:manualLayout>
                  <c:x val="1.3888888888889288E-3"/>
                  <c:y val="0.3792270531400968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2500000000000001E-2"/>
                  <c:y val="-1.9323671497585106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2500000000000001E-2"/>
                  <c:y val="4.830917874396135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образование</c:v>
                </c:pt>
                <c:pt idx="1">
                  <c:v>культура</c:v>
                </c:pt>
                <c:pt idx="2">
                  <c:v>спорт</c:v>
                </c:pt>
                <c:pt idx="3">
                  <c:v>социальная политика</c:v>
                </c:pt>
                <c:pt idx="4">
                  <c:v>здравоохранение</c:v>
                </c:pt>
              </c:strCache>
            </c:strRef>
          </c:cat>
          <c:val>
            <c:numRef>
              <c:f>Лист1!$D$2:$D$6</c:f>
              <c:numCache>
                <c:formatCode>#,##0.0</c:formatCode>
                <c:ptCount val="5"/>
                <c:pt idx="0">
                  <c:v>680585.9</c:v>
                </c:pt>
                <c:pt idx="1">
                  <c:v>66693</c:v>
                </c:pt>
                <c:pt idx="2">
                  <c:v>232563.9</c:v>
                </c:pt>
                <c:pt idx="3">
                  <c:v>50527</c:v>
                </c:pt>
                <c:pt idx="4">
                  <c:v>272.10000000000002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2020 год</c:v>
                </c:pt>
              </c:strCache>
            </c:strRef>
          </c:tx>
          <c:dLbls>
            <c:dLbl>
              <c:idx val="0"/>
              <c:layout>
                <c:manualLayout>
                  <c:x val="0"/>
                  <c:y val="0.3792270531400968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2500000000000001E-2"/>
                  <c:y val="-2.1739130434782612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2500000000000101E-2"/>
                  <c:y val="-7.2463768115944042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 algn="ctr" rtl="0">
                  <a:defRPr lang="ru-RU" sz="1800" b="1" i="0" u="none" strike="noStrike" kern="1200" baseline="0">
                    <a:solidFill>
                      <a:prstClr val="black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образование</c:v>
                </c:pt>
                <c:pt idx="1">
                  <c:v>культура</c:v>
                </c:pt>
                <c:pt idx="2">
                  <c:v>спорт</c:v>
                </c:pt>
                <c:pt idx="3">
                  <c:v>социальная политика</c:v>
                </c:pt>
                <c:pt idx="4">
                  <c:v>здравоохранение</c:v>
                </c:pt>
              </c:strCache>
            </c:strRef>
          </c:cat>
          <c:val>
            <c:numRef>
              <c:f>Лист1!$E$2:$E$6</c:f>
              <c:numCache>
                <c:formatCode>#,##0.0</c:formatCode>
                <c:ptCount val="5"/>
                <c:pt idx="0">
                  <c:v>748817.3</c:v>
                </c:pt>
                <c:pt idx="1">
                  <c:v>67472.2</c:v>
                </c:pt>
                <c:pt idx="2">
                  <c:v>269292.09999999998</c:v>
                </c:pt>
                <c:pt idx="3">
                  <c:v>58175.9</c:v>
                </c:pt>
                <c:pt idx="4">
                  <c:v>4863.8</c:v>
                </c:pt>
              </c:numCache>
            </c:numRef>
          </c:val>
        </c:ser>
        <c:dLbls>
          <c:showVal val="1"/>
        </c:dLbls>
        <c:shape val="box"/>
        <c:axId val="173784064"/>
        <c:axId val="173875968"/>
        <c:axId val="0"/>
      </c:bar3DChart>
      <c:catAx>
        <c:axId val="17378406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5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73875968"/>
        <c:crosses val="autoZero"/>
        <c:auto val="1"/>
        <c:lblAlgn val="ctr"/>
        <c:lblOffset val="100"/>
      </c:catAx>
      <c:valAx>
        <c:axId val="173875968"/>
        <c:scaling>
          <c:orientation val="minMax"/>
        </c:scaling>
        <c:delete val="1"/>
        <c:axPos val="l"/>
        <c:majorGridlines/>
        <c:numFmt formatCode="#,##0.0" sourceLinked="1"/>
        <c:tickLblPos val="none"/>
        <c:crossAx val="173784064"/>
        <c:crosses val="autoZero"/>
        <c:crossBetween val="between"/>
      </c:valAx>
    </c:plotArea>
    <c:legend>
      <c:legendPos val="b"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 01.01.2020</c:v>
                </c:pt>
              </c:strCache>
            </c:strRef>
          </c:tx>
          <c:dLbls>
            <c:dLbl>
              <c:idx val="0"/>
              <c:layout>
                <c:manualLayout>
                  <c:x val="5.1801681569464825E-3"/>
                  <c:y val="0.306191333419056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28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задолженность</c:v>
                </c:pt>
              </c:strCache>
            </c:strRef>
          </c:cat>
          <c:val>
            <c:numRef>
              <c:f>Лист1!$B$2</c:f>
              <c:numCache>
                <c:formatCode>#,##0.0</c:formatCode>
                <c:ptCount val="1"/>
                <c:pt idx="0">
                  <c:v>35630.400000000001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 01.01.2021</c:v>
                </c:pt>
              </c:strCache>
            </c:strRef>
          </c:tx>
          <c:dLbls>
            <c:dLbl>
              <c:idx val="0"/>
              <c:layout>
                <c:manualLayout>
                  <c:x val="3.3898305084745811E-2"/>
                  <c:y val="0.39024385631840497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28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задолженность</c:v>
                </c:pt>
              </c:strCache>
            </c:strRef>
          </c:cat>
          <c:val>
            <c:numRef>
              <c:f>Лист1!$C$2</c:f>
              <c:numCache>
                <c:formatCode>#,##0.0</c:formatCode>
                <c:ptCount val="1"/>
                <c:pt idx="0">
                  <c:v>56334.8</c:v>
                </c:pt>
              </c:numCache>
            </c:numRef>
          </c:val>
        </c:ser>
        <c:dLbls>
          <c:showVal val="1"/>
        </c:dLbls>
        <c:shape val="box"/>
        <c:axId val="174566016"/>
        <c:axId val="174576000"/>
        <c:axId val="0"/>
      </c:bar3DChart>
      <c:catAx>
        <c:axId val="174566016"/>
        <c:scaling>
          <c:orientation val="minMax"/>
        </c:scaling>
        <c:axPos val="b"/>
        <c:numFmt formatCode="General" sourceLinked="0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74576000"/>
        <c:crosses val="autoZero"/>
        <c:auto val="1"/>
        <c:lblAlgn val="ctr"/>
        <c:lblOffset val="100"/>
      </c:catAx>
      <c:valAx>
        <c:axId val="174576000"/>
        <c:scaling>
          <c:orientation val="minMax"/>
          <c:min val="0"/>
        </c:scaling>
        <c:axPos val="l"/>
        <c:majorGridlines/>
        <c:numFmt formatCode="#,##0.0" sourceLinked="1"/>
        <c:tickLblPos val="none"/>
        <c:crossAx val="174566016"/>
        <c:crosses val="autoZero"/>
        <c:crossBetween val="between"/>
      </c:valAx>
    </c:plotArea>
    <c:legend>
      <c:legendPos val="b"/>
      <c:txPr>
        <a:bodyPr/>
        <a:lstStyle/>
        <a:p>
          <a:pPr>
            <a:defRPr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sideWall>
      <c:spPr>
        <a:noFill/>
      </c:spPr>
    </c:sideWall>
    <c:backWall>
      <c:spPr>
        <a:noFill/>
      </c:spPr>
    </c:backWall>
    <c:plotArea>
      <c:layout>
        <c:manualLayout>
          <c:layoutTarget val="inner"/>
          <c:xMode val="edge"/>
          <c:yMode val="edge"/>
          <c:x val="0"/>
          <c:y val="0.14034721374983344"/>
          <c:w val="0.93567251461990064"/>
          <c:h val="0.76294354066720005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 01.01.2020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45000"/>
                    <a:satMod val="155000"/>
                  </a:schemeClr>
                </a:gs>
                <a:gs pos="60000">
                  <a:schemeClr val="accent4">
                    <a:shade val="95000"/>
                    <a:satMod val="150000"/>
                  </a:schemeClr>
                </a:gs>
                <a:gs pos="100000">
                  <a:schemeClr val="accent4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4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dLbls>
            <c:dLbl>
              <c:idx val="0"/>
              <c:layout>
                <c:manualLayout>
                  <c:x val="1.9843343886921286E-2"/>
                  <c:y val="0.45049184633355677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 vert="horz"/>
                <a:lstStyle/>
                <a:p>
                  <a:pPr>
                    <a:defRPr sz="280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задолженность</c:v>
                </c:pt>
              </c:strCache>
            </c:strRef>
          </c:cat>
          <c:val>
            <c:numRef>
              <c:f>Лист1!$B$2</c:f>
              <c:numCache>
                <c:formatCode>#,##0.0</c:formatCode>
                <c:ptCount val="1"/>
                <c:pt idx="0">
                  <c:v>77104.7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 01.01.2021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5000"/>
                    <a:satMod val="155000"/>
                  </a:schemeClr>
                </a:gs>
                <a:gs pos="60000">
                  <a:schemeClr val="accent3">
                    <a:shade val="95000"/>
                    <a:satMod val="150000"/>
                  </a:schemeClr>
                </a:gs>
                <a:gs pos="100000">
                  <a:schemeClr val="accent3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3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dLbls>
            <c:dLbl>
              <c:idx val="0"/>
              <c:layout>
                <c:manualLayout>
                  <c:x val="1.5225337115380207E-2"/>
                  <c:y val="0.46722386511193781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28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задолженность</c:v>
                </c:pt>
              </c:strCache>
            </c:strRef>
          </c:cat>
          <c:val>
            <c:numRef>
              <c:f>Лист1!$C$2</c:f>
              <c:numCache>
                <c:formatCode>#,##0.0</c:formatCode>
                <c:ptCount val="1"/>
                <c:pt idx="0">
                  <c:v>78124.399999999994</c:v>
                </c:pt>
              </c:numCache>
            </c:numRef>
          </c:val>
        </c:ser>
        <c:shape val="box"/>
        <c:axId val="174794624"/>
        <c:axId val="174796160"/>
        <c:axId val="0"/>
      </c:bar3DChart>
      <c:catAx>
        <c:axId val="174794624"/>
        <c:scaling>
          <c:orientation val="minMax"/>
        </c:scaling>
        <c:axPos val="b"/>
        <c:numFmt formatCode="General" sourceLinked="0"/>
        <c:tickLblPos val="nextTo"/>
        <c:txPr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74796160"/>
        <c:crosses val="autoZero"/>
        <c:auto val="1"/>
        <c:lblAlgn val="ctr"/>
        <c:lblOffset val="100"/>
      </c:catAx>
      <c:valAx>
        <c:axId val="174796160"/>
        <c:scaling>
          <c:orientation val="minMax"/>
          <c:min val="0"/>
        </c:scaling>
        <c:axPos val="l"/>
        <c:majorGridlines/>
        <c:numFmt formatCode="#,##0.0" sourceLinked="1"/>
        <c:tickLblPos val="none"/>
        <c:crossAx val="174794624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7.7854445825850729E-2"/>
          <c:y val="6.7624575363881195E-2"/>
          <c:w val="0.85306303817286011"/>
          <c:h val="8.1547268436709328E-2"/>
        </c:manualLayout>
      </c:layout>
      <c:txPr>
        <a:bodyPr/>
        <a:lstStyle/>
        <a:p>
          <a:pPr>
            <a:defRPr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00" b="1"/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6"/>
  <c:chart>
    <c:title>
      <c:tx>
        <c:rich>
          <a:bodyPr/>
          <a:lstStyle/>
          <a:p>
            <a:pPr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Структура нецелевых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поступлений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29847725252749696"/>
          <c:y val="0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14346732668056394"/>
          <c:w val="1"/>
          <c:h val="0.8565326200171876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нецелевых доходов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</c:spPr>
          <c:dPt>
            <c:idx val="0"/>
            <c:spPr>
              <a:gradFill flip="none" rotWithShape="1">
                <a:gsLst>
                  <a:gs pos="0">
                    <a:schemeClr val="bg2">
                      <a:lumMod val="90000"/>
                      <a:shade val="30000"/>
                      <a:satMod val="115000"/>
                      <a:tint val="66000"/>
                      <a:satMod val="160000"/>
                    </a:schemeClr>
                  </a:gs>
                  <a:gs pos="50000">
                    <a:schemeClr val="bg2">
                      <a:lumMod val="90000"/>
                      <a:shade val="30000"/>
                      <a:satMod val="115000"/>
                      <a:tint val="44500"/>
                      <a:satMod val="160000"/>
                    </a:schemeClr>
                  </a:gs>
                  <a:gs pos="100000">
                    <a:schemeClr val="bg2">
                      <a:lumMod val="90000"/>
                      <a:shade val="30000"/>
                      <a:satMod val="115000"/>
                      <a:tint val="23500"/>
                      <a:satMod val="160000"/>
                    </a:schemeClr>
                  </a:gs>
                </a:gsLst>
                <a:lin ang="2700000" scaled="1"/>
                <a:tileRect/>
              </a:gradFill>
            </c:spPr>
          </c:dPt>
          <c:dPt>
            <c:idx val="1"/>
            <c:spPr>
              <a:gradFill flip="none" rotWithShape="1">
                <a:gsLst>
                  <a:gs pos="0">
                    <a:schemeClr val="tx2">
                      <a:lumMod val="40000"/>
                      <a:lumOff val="60000"/>
                      <a:tint val="66000"/>
                      <a:satMod val="160000"/>
                    </a:schemeClr>
                  </a:gs>
                  <a:gs pos="50000">
                    <a:schemeClr val="tx2">
                      <a:lumMod val="40000"/>
                      <a:lumOff val="60000"/>
                      <a:tint val="44500"/>
                      <a:satMod val="160000"/>
                    </a:schemeClr>
                  </a:gs>
                  <a:gs pos="100000">
                    <a:schemeClr val="tx2">
                      <a:lumMod val="40000"/>
                      <a:lumOff val="60000"/>
                      <a:tint val="23500"/>
                      <a:satMod val="160000"/>
                    </a:schemeClr>
                  </a:gs>
                </a:gsLst>
                <a:lin ang="2700000" scaled="1"/>
                <a:tileRect/>
              </a:gradFill>
            </c:spPr>
          </c:dPt>
          <c:dLbls>
            <c:dLbl>
              <c:idx val="0"/>
              <c:layout>
                <c:manualLayout>
                  <c:x val="-0.16774416557882757"/>
                  <c:y val="5.8615819685571217E-2"/>
                </c:manualLayout>
              </c:layout>
              <c:spPr/>
              <c:txPr>
                <a:bodyPr/>
                <a:lstStyle/>
                <a:p>
                  <a:pPr>
                    <a:defRPr sz="1600" b="1" baseline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dLblPos val="bestFit"/>
              <c:showVal val="1"/>
              <c:showCatName val="1"/>
              <c:showPercent val="1"/>
            </c:dLbl>
            <c:dLbl>
              <c:idx val="1"/>
              <c:layout>
                <c:manualLayout>
                  <c:x val="0.33578560715476929"/>
                  <c:y val="-0.22852171417376688"/>
                </c:manualLayout>
              </c:layout>
              <c:spPr/>
              <c:txPr>
                <a:bodyPr/>
                <a:lstStyle/>
                <a:p>
                  <a:pPr>
                    <a:defRPr sz="1600" b="1" baseline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  <c:showCatName val="1"/>
              <c:showPercent val="1"/>
            </c:dLbl>
            <c:dLbl>
              <c:idx val="2"/>
              <c:layout>
                <c:manualLayout>
                  <c:x val="0.21724799675036635"/>
                  <c:y val="0.10558827809563152"/>
                </c:manualLayout>
              </c:layout>
              <c:showVal val="1"/>
              <c:showCatName val="1"/>
              <c:showPercent val="1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 baseline="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CatName val="1"/>
            <c:showPercent val="1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собствен-ные</c:v>
                </c:pt>
                <c:pt idx="1">
                  <c:v>доп. Норма-тив</c:v>
                </c:pt>
                <c:pt idx="2">
                  <c:v>дотации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335811.1</c:v>
                </c:pt>
                <c:pt idx="1">
                  <c:v>363741.1</c:v>
                </c:pt>
                <c:pt idx="2">
                  <c:v>77141.899999999994</c:v>
                </c:pt>
              </c:numCache>
            </c:numRef>
          </c:val>
        </c:ser>
        <c:dLbls>
          <c:showVal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.18805130629691341"/>
          <c:y val="5.9212607763502532E-2"/>
          <c:w val="0.7996763949111847"/>
          <c:h val="0.84614963693663736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Фактическое исполнение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hade val="51000"/>
                    <a:satMod val="130000"/>
                  </a:schemeClr>
                </a:gs>
                <a:gs pos="80000">
                  <a:schemeClr val="accent6">
                    <a:shade val="93000"/>
                    <a:satMod val="130000"/>
                  </a:schemeClr>
                </a:gs>
                <a:gs pos="100000">
                  <a:schemeClr val="accent6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Lbl>
              <c:idx val="0"/>
              <c:layout>
                <c:manualLayout>
                  <c:x val="9.4337348899795267E-3"/>
                  <c:y val="-2.464571780653178E-3"/>
                </c:manualLayout>
              </c:layout>
              <c:dLblPos val="outEnd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5220461084870156E-3"/>
                  <c:y val="-4.4260059246676734E-3"/>
                </c:manualLayout>
              </c:layout>
              <c:dLblPos val="outEnd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8.5106776676848795E-4"/>
                  <c:y val="2.4645600936101992E-3"/>
                </c:manualLayout>
              </c:layout>
              <c:dLblPos val="outEnd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4725656517800979E-2"/>
                  <c:y val="7.3937153419593414E-3"/>
                </c:manualLayout>
              </c:layout>
              <c:dLblPos val="outEnd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5.4857347444139514E-3"/>
                  <c:y val="1.169390763986034E-2"/>
                </c:manualLayout>
              </c:layout>
              <c:dLblPos val="outEnd"/>
              <c:showVal val="1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inBase"/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Прочие</c:v>
                </c:pt>
                <c:pt idx="1">
                  <c:v>Имущество</c:v>
                </c:pt>
                <c:pt idx="2">
                  <c:v>Спец.
режимы</c:v>
                </c:pt>
                <c:pt idx="3">
                  <c:v>Акцизы</c:v>
                </c:pt>
                <c:pt idx="4">
                  <c:v>2-НДФЛ</c:v>
                </c:pt>
              </c:strCache>
            </c:strRef>
          </c:cat>
          <c:val>
            <c:numRef>
              <c:f>Лист1!$B$2:$B$6</c:f>
              <c:numCache>
                <c:formatCode>#,##0.0</c:formatCode>
                <c:ptCount val="5"/>
                <c:pt idx="0">
                  <c:v>1710.2</c:v>
                </c:pt>
                <c:pt idx="1">
                  <c:v>20310.099999999948</c:v>
                </c:pt>
                <c:pt idx="2">
                  <c:v>32630.3</c:v>
                </c:pt>
                <c:pt idx="3">
                  <c:v>5160.8</c:v>
                </c:pt>
                <c:pt idx="4">
                  <c:v>604966.80000000005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Уточненный план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hade val="51000"/>
                    <a:satMod val="130000"/>
                  </a:schemeClr>
                </a:gs>
                <a:gs pos="8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Lbl>
              <c:idx val="1"/>
              <c:layout>
                <c:manualLayout>
                  <c:x val="6.8398480019435156E-3"/>
                  <c:y val="-6.8905660182778539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6.1245465759239006E-4"/>
                  <c:y val="-9.3551261118884326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2243405480401082E-2"/>
                  <c:y val="0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 algn="ctr" rtl="0">
                  <a:defRPr lang="ru-RU" sz="1800" b="1" i="0" u="none" strike="noStrike" kern="1200" baseline="0">
                    <a:solidFill>
                      <a:prstClr val="black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Прочие</c:v>
                </c:pt>
                <c:pt idx="1">
                  <c:v>Имущество</c:v>
                </c:pt>
                <c:pt idx="2">
                  <c:v>Спец.
режимы</c:v>
                </c:pt>
                <c:pt idx="3">
                  <c:v>Акцизы</c:v>
                </c:pt>
                <c:pt idx="4">
                  <c:v>2-НДФЛ</c:v>
                </c:pt>
              </c:strCache>
            </c:strRef>
          </c:cat>
          <c:val>
            <c:numRef>
              <c:f>Лист1!$C$2:$C$6</c:f>
              <c:numCache>
                <c:formatCode>#,##0.0</c:formatCode>
                <c:ptCount val="5"/>
                <c:pt idx="0">
                  <c:v>1708</c:v>
                </c:pt>
                <c:pt idx="1">
                  <c:v>20274.3</c:v>
                </c:pt>
                <c:pt idx="2">
                  <c:v>34146.400000000001</c:v>
                </c:pt>
                <c:pt idx="3">
                  <c:v>6290</c:v>
                </c:pt>
                <c:pt idx="4">
                  <c:v>619567.30000000005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Первоначальный план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51000"/>
                    <a:satMod val="130000"/>
                  </a:schemeClr>
                </a:gs>
                <a:gs pos="80000">
                  <a:schemeClr val="accent4">
                    <a:shade val="93000"/>
                    <a:satMod val="130000"/>
                  </a:schemeClr>
                </a:gs>
                <a:gs pos="100000">
                  <a:schemeClr val="accent4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Lbl>
              <c:idx val="1"/>
              <c:layout>
                <c:manualLayout>
                  <c:x val="7.0379033373776532E-4"/>
                  <c:y val="-9.3551261118884326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6.4081282512112123E-3"/>
                  <c:y val="-1.3655537626943361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1863650699430238E-2"/>
                  <c:y val="-7.3937153419593414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 algn="ctr" rtl="0">
                  <a:defRPr lang="ru-RU" sz="1800" b="1" i="0" u="none" strike="noStrike" kern="1200" baseline="0">
                    <a:solidFill>
                      <a:prstClr val="black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Прочие</c:v>
                </c:pt>
                <c:pt idx="1">
                  <c:v>Имущество</c:v>
                </c:pt>
                <c:pt idx="2">
                  <c:v>Спец.
режимы</c:v>
                </c:pt>
                <c:pt idx="3">
                  <c:v>Акцизы</c:v>
                </c:pt>
                <c:pt idx="4">
                  <c:v>2-НДФЛ</c:v>
                </c:pt>
              </c:strCache>
            </c:strRef>
          </c:cat>
          <c:val>
            <c:numRef>
              <c:f>Лист1!$D$2:$D$6</c:f>
              <c:numCache>
                <c:formatCode>#,##0.0</c:formatCode>
                <c:ptCount val="5"/>
                <c:pt idx="0">
                  <c:v>1650</c:v>
                </c:pt>
                <c:pt idx="1">
                  <c:v>23120.2</c:v>
                </c:pt>
                <c:pt idx="2">
                  <c:v>39298.699999999997</c:v>
                </c:pt>
                <c:pt idx="3">
                  <c:v>6290</c:v>
                </c:pt>
                <c:pt idx="4">
                  <c:v>619567.30000000005</c:v>
                </c:pt>
              </c:numCache>
            </c:numRef>
          </c:val>
        </c:ser>
        <c:dLbls>
          <c:showVal val="1"/>
        </c:dLbls>
        <c:axId val="167608320"/>
        <c:axId val="167609856"/>
      </c:barChart>
      <c:catAx>
        <c:axId val="167608320"/>
        <c:scaling>
          <c:orientation val="minMax"/>
        </c:scaling>
        <c:axPos val="l"/>
        <c:numFmt formatCode="General" sourceLinked="1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67609856"/>
        <c:crosses val="autoZero"/>
        <c:auto val="1"/>
        <c:lblAlgn val="ctr"/>
        <c:lblOffset val="100"/>
      </c:catAx>
      <c:valAx>
        <c:axId val="167609856"/>
        <c:scaling>
          <c:orientation val="minMax"/>
        </c:scaling>
        <c:delete val="1"/>
        <c:axPos val="b"/>
        <c:numFmt formatCode="#,##0.0" sourceLinked="1"/>
        <c:majorTickMark val="cross"/>
        <c:tickLblPos val="none"/>
        <c:crossAx val="1676083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9.7827638747926705E-3"/>
          <c:y val="1.4787430683918936E-2"/>
          <c:w val="0.9804344722504148"/>
          <c:h val="5.0026149688774647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floor>
      <c:spPr>
        <a:noFill/>
        <a:ln w="9525" cap="flat" cmpd="sng" algn="ctr">
          <a:solidFill>
            <a:schemeClr val="tx1">
              <a:tint val="75000"/>
              <a:shade val="95000"/>
              <a:satMod val="105000"/>
            </a:schemeClr>
          </a:solidFill>
          <a:prstDash val="solid"/>
          <a:round/>
        </a:ln>
        <a:effectLst/>
        <a:sp3d contourW="9525">
          <a:contourClr>
            <a:schemeClr val="tx1">
              <a:tint val="75000"/>
              <a:shade val="95000"/>
              <a:satMod val="105000"/>
            </a:schemeClr>
          </a:contourClr>
        </a:sp3d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2017 год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Lbl>
              <c:idx val="0"/>
              <c:layout>
                <c:manualLayout>
                  <c:x val="-4.0404818079165065E-3"/>
                  <c:y val="0.46301603290741461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НДФЛ</c:v>
                </c:pt>
                <c:pt idx="1">
                  <c:v>Акцизы</c:v>
                </c:pt>
                <c:pt idx="2">
                  <c:v>Спец.
 режимы</c:v>
                </c:pt>
                <c:pt idx="3">
                  <c:v>Имущество</c:v>
                </c:pt>
                <c:pt idx="4">
                  <c:v>Прочие</c:v>
                </c:pt>
              </c:strCache>
            </c:strRef>
          </c:cat>
          <c:val>
            <c:numRef>
              <c:f>Лист1!$B$2:$B$6</c:f>
              <c:numCache>
                <c:formatCode>_-* #,##0.0_р_._-;\-* #,##0.0_р_._-;_-* "-"??_р_._-;_-@_-</c:formatCode>
                <c:ptCount val="5"/>
                <c:pt idx="0">
                  <c:v>472739.9</c:v>
                </c:pt>
                <c:pt idx="1">
                  <c:v>5472.8</c:v>
                </c:pt>
                <c:pt idx="2">
                  <c:v>29675.200000000001</c:v>
                </c:pt>
                <c:pt idx="3">
                  <c:v>14825.3</c:v>
                </c:pt>
                <c:pt idx="4">
                  <c:v>1660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2018 год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51000"/>
                    <a:satMod val="130000"/>
                  </a:schemeClr>
                </a:gs>
                <a:gs pos="80000">
                  <a:schemeClr val="accent3">
                    <a:shade val="93000"/>
                    <a:satMod val="130000"/>
                  </a:schemeClr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Lbl>
              <c:idx val="0"/>
              <c:layout>
                <c:manualLayout>
                  <c:x val="0"/>
                  <c:y val="0.49250221462179639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6.7339596021812375E-3"/>
                  <c:y val="-3.2323147118314452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НДФЛ</c:v>
                </c:pt>
                <c:pt idx="1">
                  <c:v>Акцизы</c:v>
                </c:pt>
                <c:pt idx="2">
                  <c:v>Спец.
 режимы</c:v>
                </c:pt>
                <c:pt idx="3">
                  <c:v>Имущество</c:v>
                </c:pt>
                <c:pt idx="4">
                  <c:v>Прочие</c:v>
                </c:pt>
              </c:strCache>
            </c:strRef>
          </c:cat>
          <c:val>
            <c:numRef>
              <c:f>Лист1!$C$2:$C$6</c:f>
              <c:numCache>
                <c:formatCode>_-* #,##0.0_р_._-;\-* #,##0.0_р_._-;_-* "-"??_р_._-;_-@_-</c:formatCode>
                <c:ptCount val="5"/>
                <c:pt idx="0">
                  <c:v>507290.4</c:v>
                </c:pt>
                <c:pt idx="1">
                  <c:v>5882.2</c:v>
                </c:pt>
                <c:pt idx="2">
                  <c:v>32272.9</c:v>
                </c:pt>
                <c:pt idx="3">
                  <c:v>13441.7</c:v>
                </c:pt>
                <c:pt idx="4">
                  <c:v>2084.9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2019 год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hade val="51000"/>
                    <a:satMod val="130000"/>
                  </a:schemeClr>
                </a:gs>
                <a:gs pos="8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Lbl>
              <c:idx val="0"/>
              <c:layout>
                <c:manualLayout>
                  <c:x val="-1.3467919204362003E-3"/>
                  <c:y val="0.49459927275377485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4.0403757613085524E-3"/>
                  <c:y val="-3.2323147118314452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НДФЛ</c:v>
                </c:pt>
                <c:pt idx="1">
                  <c:v>Акцизы</c:v>
                </c:pt>
                <c:pt idx="2">
                  <c:v>Спец.
 режимы</c:v>
                </c:pt>
                <c:pt idx="3">
                  <c:v>Имущество</c:v>
                </c:pt>
                <c:pt idx="4">
                  <c:v>Прочие</c:v>
                </c:pt>
              </c:strCache>
            </c:strRef>
          </c:cat>
          <c:val>
            <c:numRef>
              <c:f>Лист1!$D$2:$D$6</c:f>
              <c:numCache>
                <c:formatCode>_-* #,##0.0_р_._-;\-* #,##0.0_р_._-;_-* "-"??_р_._-;_-@_-</c:formatCode>
                <c:ptCount val="5"/>
                <c:pt idx="0">
                  <c:v>626413.69999999774</c:v>
                </c:pt>
                <c:pt idx="1">
                  <c:v>6725.9</c:v>
                </c:pt>
                <c:pt idx="2">
                  <c:v>41711.9</c:v>
                </c:pt>
                <c:pt idx="3">
                  <c:v>14055.2</c:v>
                </c:pt>
                <c:pt idx="4">
                  <c:v>2092.4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2020 год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lumMod val="60000"/>
                    <a:shade val="51000"/>
                    <a:satMod val="130000"/>
                  </a:schemeClr>
                </a:gs>
                <a:gs pos="80000">
                  <a:schemeClr val="accent1">
                    <a:lumMod val="60000"/>
                    <a:shade val="93000"/>
                    <a:satMod val="130000"/>
                  </a:schemeClr>
                </a:gs>
                <a:gs pos="100000">
                  <a:schemeClr val="accent1">
                    <a:lumMod val="60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  <a:scene3d>
              <a:camera prst="orthographicFront" fov="0">
                <a:rot lat="0" lon="0" rev="0"/>
              </a:camera>
              <a:lightRig rig="contrasting" dir="t">
                <a:rot lat="0" lon="0" rev="12000000"/>
              </a:lightRig>
            </a:scene3d>
            <a:sp3d prstMaterial="powder">
              <a:bevelT h="50800"/>
            </a:sp3d>
          </c:spPr>
          <c:dLbls>
            <c:dLbl>
              <c:idx val="0"/>
              <c:layout>
                <c:manualLayout>
                  <c:x val="4.0402697147006953E-3"/>
                  <c:y val="0.49313228645276158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lang="ru-RU" sz="2400" b="1" i="0" u="none" strike="noStrike" kern="1200" baseline="0" dirty="0">
                    <a:solidFill>
                      <a:prstClr val="black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НДФЛ</c:v>
                </c:pt>
                <c:pt idx="1">
                  <c:v>Акцизы</c:v>
                </c:pt>
                <c:pt idx="2">
                  <c:v>Спец.
 режимы</c:v>
                </c:pt>
                <c:pt idx="3">
                  <c:v>Имущество</c:v>
                </c:pt>
                <c:pt idx="4">
                  <c:v>Прочие</c:v>
                </c:pt>
              </c:strCache>
            </c:strRef>
          </c:cat>
          <c:val>
            <c:numRef>
              <c:f>Лист1!$E$2:$E$6</c:f>
              <c:numCache>
                <c:formatCode>_-* #,##0.0_р_._-;\-* #,##0.0_р_._-;_-* "-"??_р_._-;_-@_-</c:formatCode>
                <c:ptCount val="5"/>
                <c:pt idx="0">
                  <c:v>604966.80000000005</c:v>
                </c:pt>
                <c:pt idx="1">
                  <c:v>5160.8</c:v>
                </c:pt>
                <c:pt idx="2">
                  <c:v>32630.3</c:v>
                </c:pt>
                <c:pt idx="3">
                  <c:v>20310.099999999948</c:v>
                </c:pt>
                <c:pt idx="4">
                  <c:v>1710.2</c:v>
                </c:pt>
              </c:numCache>
            </c:numRef>
          </c:val>
        </c:ser>
        <c:dLbls>
          <c:showVal val="1"/>
        </c:dLbls>
        <c:shape val="box"/>
        <c:axId val="167899520"/>
        <c:axId val="167901056"/>
        <c:axId val="0"/>
      </c:bar3DChart>
      <c:catAx>
        <c:axId val="167899520"/>
        <c:scaling>
          <c:orientation val="minMax"/>
        </c:scaling>
        <c:axPos val="b"/>
        <c:numFmt formatCode="General" sourceLinked="0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  <c:crossAx val="167901056"/>
        <c:crosses val="autoZero"/>
        <c:auto val="1"/>
        <c:lblAlgn val="ctr"/>
        <c:lblOffset val="100"/>
      </c:catAx>
      <c:valAx>
        <c:axId val="16790105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tint val="75000"/>
                  <a:shade val="95000"/>
                  <a:satMod val="105000"/>
                </a:schemeClr>
              </a:solidFill>
              <a:prstDash val="solid"/>
              <a:round/>
            </a:ln>
            <a:effectLst/>
          </c:spPr>
        </c:majorGridlines>
        <c:numFmt formatCode="_-* #,##0.0_р_._-;\-* #,##0.0_р_._-;_-* &quot;-&quot;??_р_._-;_-@_-" sourceLinked="1"/>
        <c:tickLblPos val="none"/>
        <c:crossAx val="1678995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6621257509160306"/>
          <c:y val="0.92524226907763985"/>
          <c:w val="0.83378742490839763"/>
          <c:h val="7.4595388006839874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.25743905444137261"/>
          <c:y val="6.3890239228414539E-2"/>
          <c:w val="0.7425609455586154"/>
          <c:h val="0.9361097607715857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Фактическое исполнение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hade val="51000"/>
                    <a:satMod val="130000"/>
                  </a:schemeClr>
                </a:gs>
                <a:gs pos="80000">
                  <a:schemeClr val="accent6">
                    <a:shade val="93000"/>
                    <a:satMod val="130000"/>
                  </a:schemeClr>
                </a:gs>
                <a:gs pos="100000">
                  <a:schemeClr val="accent6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Lbl>
              <c:idx val="0"/>
              <c:layout>
                <c:manualLayout>
                  <c:x val="-8.2355941948788008E-2"/>
                  <c:y val="-2.464571780653178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 algn="ctr">
                  <a:defRPr lang="ru-RU" sz="1800" b="1" i="0" u="none" strike="noStrike" kern="1200" baseline="0">
                    <a:solidFill>
                      <a:prstClr val="black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Лист1!$A$2:$A$7</c:f>
              <c:strCache>
                <c:ptCount val="6"/>
                <c:pt idx="0">
                  <c:v>От использования
 имущества</c:v>
                </c:pt>
                <c:pt idx="1">
                  <c:v>Платежи за
природные ресурсы</c:v>
                </c:pt>
                <c:pt idx="2">
                  <c:v>Доходы от
платных услуг и
компенсация затрат</c:v>
                </c:pt>
                <c:pt idx="3">
                  <c:v>Доходы от
продажи активов</c:v>
                </c:pt>
                <c:pt idx="4">
                  <c:v>Административные платежи и сборы</c:v>
                </c:pt>
                <c:pt idx="5">
                  <c:v>Щтрафы, санкции,
платежи и сборы</c:v>
                </c:pt>
              </c:strCache>
            </c:strRef>
          </c:cat>
          <c:val>
            <c:numRef>
              <c:f>Лист1!$B$2:$B$7</c:f>
              <c:numCache>
                <c:formatCode>#,##0.0</c:formatCode>
                <c:ptCount val="6"/>
                <c:pt idx="0">
                  <c:v>28629</c:v>
                </c:pt>
                <c:pt idx="1">
                  <c:v>258.39999999999981</c:v>
                </c:pt>
                <c:pt idx="2">
                  <c:v>1688.4</c:v>
                </c:pt>
                <c:pt idx="3">
                  <c:v>3204.3</c:v>
                </c:pt>
                <c:pt idx="4">
                  <c:v>1</c:v>
                </c:pt>
                <c:pt idx="5">
                  <c:v>992.9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Уточненный план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hade val="51000"/>
                    <a:satMod val="130000"/>
                  </a:schemeClr>
                </a:gs>
                <a:gs pos="8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Lbl>
              <c:idx val="0"/>
              <c:layout>
                <c:manualLayout>
                  <c:x val="-0.13725990324798001"/>
                  <c:y val="-2.464571780653178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 algn="ctr">
                  <a:defRPr lang="ru-RU" sz="1800" b="1" i="0" u="none" strike="noStrike" kern="1200" baseline="0">
                    <a:solidFill>
                      <a:prstClr val="black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Лист1!$A$2:$A$7</c:f>
              <c:strCache>
                <c:ptCount val="6"/>
                <c:pt idx="0">
                  <c:v>От использования
 имущества</c:v>
                </c:pt>
                <c:pt idx="1">
                  <c:v>Платежи за
природные ресурсы</c:v>
                </c:pt>
                <c:pt idx="2">
                  <c:v>Доходы от
платных услуг и
компенсация затрат</c:v>
                </c:pt>
                <c:pt idx="3">
                  <c:v>Доходы от
продажи активов</c:v>
                </c:pt>
                <c:pt idx="4">
                  <c:v>Административные платежи и сборы</c:v>
                </c:pt>
                <c:pt idx="5">
                  <c:v>Щтрафы, санкции,
платежи и сборы</c:v>
                </c:pt>
              </c:strCache>
            </c:strRef>
          </c:cat>
          <c:val>
            <c:numRef>
              <c:f>Лист1!$C$2:$C$7</c:f>
              <c:numCache>
                <c:formatCode>#,##0.0</c:formatCode>
                <c:ptCount val="6"/>
                <c:pt idx="0">
                  <c:v>27979.4</c:v>
                </c:pt>
                <c:pt idx="1">
                  <c:v>255.1</c:v>
                </c:pt>
                <c:pt idx="2">
                  <c:v>1680.4</c:v>
                </c:pt>
                <c:pt idx="3">
                  <c:v>3171</c:v>
                </c:pt>
                <c:pt idx="4">
                  <c:v>1</c:v>
                </c:pt>
                <c:pt idx="5">
                  <c:v>972.9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Первоначальный план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51000"/>
                    <a:satMod val="130000"/>
                  </a:schemeClr>
                </a:gs>
                <a:gs pos="80000">
                  <a:schemeClr val="accent4">
                    <a:shade val="93000"/>
                    <a:satMod val="130000"/>
                  </a:schemeClr>
                </a:gs>
                <a:gs pos="100000">
                  <a:schemeClr val="accent4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Lbl>
              <c:idx val="0"/>
              <c:layout>
                <c:manualLayout>
                  <c:x val="-0.14137770034541938"/>
                  <c:y val="-2.4645171161484492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Лист1!$A$2:$A$7</c:f>
              <c:strCache>
                <c:ptCount val="6"/>
                <c:pt idx="0">
                  <c:v>От использования
 имущества</c:v>
                </c:pt>
                <c:pt idx="1">
                  <c:v>Платежи за
природные ресурсы</c:v>
                </c:pt>
                <c:pt idx="2">
                  <c:v>Доходы от
платных услуг и
компенсация затрат</c:v>
                </c:pt>
                <c:pt idx="3">
                  <c:v>Доходы от
продажи активов</c:v>
                </c:pt>
                <c:pt idx="4">
                  <c:v>Административные платежи и сборы</c:v>
                </c:pt>
                <c:pt idx="5">
                  <c:v>Щтрафы, санкции,
платежи и сборы</c:v>
                </c:pt>
              </c:strCache>
            </c:strRef>
          </c:cat>
          <c:val>
            <c:numRef>
              <c:f>Лист1!$D$2:$D$7</c:f>
              <c:numCache>
                <c:formatCode>#,##0.0</c:formatCode>
                <c:ptCount val="6"/>
                <c:pt idx="0">
                  <c:v>25113.7</c:v>
                </c:pt>
                <c:pt idx="1">
                  <c:v>674</c:v>
                </c:pt>
                <c:pt idx="2">
                  <c:v>900</c:v>
                </c:pt>
                <c:pt idx="3">
                  <c:v>1526.3</c:v>
                </c:pt>
                <c:pt idx="4">
                  <c:v>0.2</c:v>
                </c:pt>
                <c:pt idx="5">
                  <c:v>296.10000000000002</c:v>
                </c:pt>
              </c:numCache>
            </c:numRef>
          </c:val>
        </c:ser>
        <c:dLbls>
          <c:showVal val="1"/>
        </c:dLbls>
        <c:axId val="168224640"/>
        <c:axId val="168226176"/>
      </c:barChart>
      <c:catAx>
        <c:axId val="168224640"/>
        <c:scaling>
          <c:orientation val="minMax"/>
        </c:scaling>
        <c:axPos val="l"/>
        <c:numFmt formatCode="General" sourceLinked="1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  <c:crossAx val="168226176"/>
        <c:crosses val="autoZero"/>
        <c:auto val="1"/>
        <c:lblAlgn val="ctr"/>
        <c:lblOffset val="100"/>
      </c:catAx>
      <c:valAx>
        <c:axId val="168226176"/>
        <c:scaling>
          <c:orientation val="minMax"/>
        </c:scaling>
        <c:delete val="1"/>
        <c:axPos val="b"/>
        <c:numFmt formatCode="#,##0.0" sourceLinked="1"/>
        <c:majorTickMark val="cross"/>
        <c:tickLblPos val="none"/>
        <c:crossAx val="1682246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9.7827638747926705E-3"/>
          <c:y val="1.4787430683918936E-2"/>
          <c:w val="0.9804344722504148"/>
          <c:h val="5.0026149688774647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floor>
      <c:spPr>
        <a:noFill/>
        <a:ln w="9525" cap="flat" cmpd="sng" algn="ctr">
          <a:solidFill>
            <a:schemeClr val="tx1">
              <a:tint val="75000"/>
              <a:shade val="95000"/>
              <a:satMod val="105000"/>
            </a:schemeClr>
          </a:solidFill>
          <a:prstDash val="solid"/>
          <a:round/>
        </a:ln>
        <a:effectLst/>
        <a:sp3d contourW="9525">
          <a:contourClr>
            <a:schemeClr val="tx1">
              <a:tint val="75000"/>
              <a:shade val="95000"/>
              <a:satMod val="105000"/>
            </a:schemeClr>
          </a:contourClr>
        </a:sp3d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2017 год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  <a:scene3d>
              <a:camera prst="orthographicFront" fov="0">
                <a:rot lat="0" lon="0" rev="0"/>
              </a:camera>
              <a:lightRig rig="contrasting" dir="t">
                <a:rot lat="0" lon="0" rev="12000000"/>
              </a:lightRig>
            </a:scene3d>
            <a:sp3d prstMaterial="powder">
              <a:bevelT h="50800"/>
            </a:sp3d>
          </c:spPr>
          <c:dLbls>
            <c:dLbl>
              <c:idx val="0"/>
              <c:layout>
                <c:manualLayout>
                  <c:x val="1.3467919204362003E-3"/>
                  <c:y val="0.4986999841111189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"/>
                  <c:y val="0.20317406760082618"/>
                </c:manualLayout>
              </c:layout>
              <c:showVal val="1"/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От использования
 имущества</c:v>
                </c:pt>
                <c:pt idx="1">
                  <c:v>Платежи за
природные ресурсы</c:v>
                </c:pt>
                <c:pt idx="2">
                  <c:v>Доходы от
платных услуг и
компенсация затрат</c:v>
                </c:pt>
                <c:pt idx="3">
                  <c:v>Доходы от
продажи активов</c:v>
                </c:pt>
                <c:pt idx="4">
                  <c:v>Щтрафы, санкции,
платежи и сборы</c:v>
                </c:pt>
              </c:strCache>
            </c:strRef>
          </c:cat>
          <c:val>
            <c:numRef>
              <c:f>Лист1!$B$2:$B$6</c:f>
              <c:numCache>
                <c:formatCode>_-* #,##0.0_р_._-;\-* #,##0.0_р_._-;_-* "-"??_р_._-;_-@_-</c:formatCode>
                <c:ptCount val="5"/>
                <c:pt idx="0">
                  <c:v>28555.599999999988</c:v>
                </c:pt>
                <c:pt idx="1">
                  <c:v>204.5</c:v>
                </c:pt>
                <c:pt idx="2">
                  <c:v>1250.7</c:v>
                </c:pt>
                <c:pt idx="3">
                  <c:v>10878.4</c:v>
                </c:pt>
                <c:pt idx="4">
                  <c:v>1952.3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2018 год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51000"/>
                    <a:satMod val="130000"/>
                  </a:schemeClr>
                </a:gs>
                <a:gs pos="80000">
                  <a:schemeClr val="accent3">
                    <a:shade val="93000"/>
                    <a:satMod val="130000"/>
                  </a:schemeClr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  <a:scene3d>
              <a:camera prst="orthographicFront" fov="0">
                <a:rot lat="0" lon="0" rev="0"/>
              </a:camera>
              <a:lightRig rig="contrasting" dir="t">
                <a:rot lat="0" lon="0" rev="12000000"/>
              </a:lightRig>
            </a:scene3d>
            <a:sp3d prstMaterial="powder">
              <a:bevelT h="50800"/>
            </a:sp3d>
          </c:spPr>
          <c:dLbls>
            <c:dLbl>
              <c:idx val="0"/>
              <c:layout>
                <c:manualLayout>
                  <c:x val="0"/>
                  <c:y val="0.4986999841111189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4.0403757613085983E-3"/>
                  <c:y val="-3.0014350895576601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От использования
 имущества</c:v>
                </c:pt>
                <c:pt idx="1">
                  <c:v>Платежи за
природные ресурсы</c:v>
                </c:pt>
                <c:pt idx="2">
                  <c:v>Доходы от
платных услуг и
компенсация затрат</c:v>
                </c:pt>
                <c:pt idx="3">
                  <c:v>Доходы от
продажи активов</c:v>
                </c:pt>
                <c:pt idx="4">
                  <c:v>Щтрафы, санкции,
платежи и сборы</c:v>
                </c:pt>
              </c:strCache>
            </c:strRef>
          </c:cat>
          <c:val>
            <c:numRef>
              <c:f>Лист1!$C$2:$C$6</c:f>
              <c:numCache>
                <c:formatCode>_-* #,##0.0_р_._-;\-* #,##0.0_р_._-;_-* "-"??_р_._-;_-@_-</c:formatCode>
                <c:ptCount val="5"/>
                <c:pt idx="0">
                  <c:v>28673.4</c:v>
                </c:pt>
                <c:pt idx="1">
                  <c:v>938.3</c:v>
                </c:pt>
                <c:pt idx="2">
                  <c:v>1221.5999999999999</c:v>
                </c:pt>
                <c:pt idx="3">
                  <c:v>3235.5</c:v>
                </c:pt>
                <c:pt idx="4">
                  <c:v>4766.1000000000004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2019 год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hade val="51000"/>
                    <a:satMod val="130000"/>
                  </a:schemeClr>
                </a:gs>
                <a:gs pos="8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12000000"/>
              </a:lightRig>
            </a:scene3d>
            <a:sp3d prstMaterial="powder">
              <a:bevelT h="50800" prst="convex"/>
            </a:sp3d>
          </c:spPr>
          <c:dLbls>
            <c:dLbl>
              <c:idx val="0"/>
              <c:layout>
                <c:manualLayout>
                  <c:x val="4.0403757613085983E-3"/>
                  <c:y val="0.4986999841111189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6.7339596021812088E-3"/>
                  <c:y val="-6.9263886682099894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1.3467919204362441E-3"/>
                  <c:y val="-1.8470369781893297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От использования
 имущества</c:v>
                </c:pt>
                <c:pt idx="1">
                  <c:v>Платежи за
природные ресурсы</c:v>
                </c:pt>
                <c:pt idx="2">
                  <c:v>Доходы от
платных услуг и
компенсация затрат</c:v>
                </c:pt>
                <c:pt idx="3">
                  <c:v>Доходы от
продажи активов</c:v>
                </c:pt>
                <c:pt idx="4">
                  <c:v>Щтрафы, санкции,
платежи и сборы</c:v>
                </c:pt>
              </c:strCache>
            </c:strRef>
          </c:cat>
          <c:val>
            <c:numRef>
              <c:f>Лист1!$D$2:$D$6</c:f>
              <c:numCache>
                <c:formatCode>_-* #,##0.0_р_._-;\-* #,##0.0_р_._-;_-* "-"??_р_._-;_-@_-</c:formatCode>
                <c:ptCount val="5"/>
                <c:pt idx="0">
                  <c:v>29960</c:v>
                </c:pt>
                <c:pt idx="1">
                  <c:v>340.1</c:v>
                </c:pt>
                <c:pt idx="2">
                  <c:v>1326.6</c:v>
                </c:pt>
                <c:pt idx="3">
                  <c:v>3182.8</c:v>
                </c:pt>
                <c:pt idx="4">
                  <c:v>1936.6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2020 год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lumMod val="60000"/>
                    <a:shade val="51000"/>
                    <a:satMod val="130000"/>
                  </a:schemeClr>
                </a:gs>
                <a:gs pos="80000">
                  <a:schemeClr val="accent1">
                    <a:lumMod val="60000"/>
                    <a:shade val="93000"/>
                    <a:satMod val="130000"/>
                  </a:schemeClr>
                </a:gs>
                <a:gs pos="100000">
                  <a:schemeClr val="accent1">
                    <a:lumMod val="60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  <a:contourClr>
                <a:srgbClr val="000000"/>
              </a:contourClr>
            </a:sp3d>
          </c:spPr>
          <c:dLbls>
            <c:dLbl>
              <c:idx val="0"/>
              <c:layout>
                <c:manualLayout>
                  <c:x val="2.6935838408724019E-3"/>
                  <c:y val="0.4986999841111189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2121127283926001E-2"/>
                  <c:y val="-1.8470369781893297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lang="ru-RU" sz="2000" b="1" i="0" u="none" strike="noStrike" kern="1200" baseline="0" dirty="0">
                    <a:solidFill>
                      <a:prstClr val="black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От использования
 имущества</c:v>
                </c:pt>
                <c:pt idx="1">
                  <c:v>Платежи за
природные ресурсы</c:v>
                </c:pt>
                <c:pt idx="2">
                  <c:v>Доходы от
платных услуг и
компенсация затрат</c:v>
                </c:pt>
                <c:pt idx="3">
                  <c:v>Доходы от
продажи активов</c:v>
                </c:pt>
                <c:pt idx="4">
                  <c:v>Щтрафы, санкции,
платежи и сборы</c:v>
                </c:pt>
              </c:strCache>
            </c:strRef>
          </c:cat>
          <c:val>
            <c:numRef>
              <c:f>Лист1!$E$2:$E$6</c:f>
              <c:numCache>
                <c:formatCode>_-* #,##0.0_р_._-;\-* #,##0.0_р_._-;_-* "-"??_р_._-;_-@_-</c:formatCode>
                <c:ptCount val="5"/>
                <c:pt idx="0">
                  <c:v>25113.7</c:v>
                </c:pt>
                <c:pt idx="1">
                  <c:v>674</c:v>
                </c:pt>
                <c:pt idx="2">
                  <c:v>900</c:v>
                </c:pt>
                <c:pt idx="3">
                  <c:v>1526.3</c:v>
                </c:pt>
                <c:pt idx="4">
                  <c:v>296.10000000000002</c:v>
                </c:pt>
              </c:numCache>
            </c:numRef>
          </c:val>
        </c:ser>
        <c:dLbls>
          <c:showVal val="1"/>
        </c:dLbls>
        <c:shape val="box"/>
        <c:axId val="168028032"/>
        <c:axId val="168029568"/>
        <c:axId val="0"/>
      </c:bar3DChart>
      <c:catAx>
        <c:axId val="168028032"/>
        <c:scaling>
          <c:orientation val="minMax"/>
        </c:scaling>
        <c:axPos val="b"/>
        <c:numFmt formatCode="General" sourceLinked="0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  <c:crossAx val="168029568"/>
        <c:crosses val="autoZero"/>
        <c:auto val="1"/>
        <c:lblAlgn val="ctr"/>
        <c:lblOffset val="100"/>
      </c:catAx>
      <c:valAx>
        <c:axId val="16802956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tint val="75000"/>
                  <a:shade val="95000"/>
                  <a:satMod val="105000"/>
                </a:schemeClr>
              </a:solidFill>
              <a:prstDash val="solid"/>
              <a:round/>
            </a:ln>
            <a:effectLst/>
          </c:spPr>
        </c:majorGridlines>
        <c:numFmt formatCode="_-* #,##0.0_р_._-;\-* #,##0.0_р_._-;_-* &quot;-&quot;??_р_._-;_-@_-" sourceLinked="1"/>
        <c:tickLblPos val="none"/>
        <c:crossAx val="168028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5274465588724812"/>
          <c:y val="0.92524226907763985"/>
          <c:w val="0.84725534411275849"/>
          <c:h val="7.4595388006839874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.16171022054875364"/>
          <c:y val="6.3890239228414539E-2"/>
          <c:w val="0.83828977945124639"/>
          <c:h val="0.93610979111119963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Фактическое исполнение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hade val="51000"/>
                    <a:satMod val="130000"/>
                  </a:schemeClr>
                </a:gs>
                <a:gs pos="80000">
                  <a:schemeClr val="accent6">
                    <a:shade val="93000"/>
                    <a:satMod val="130000"/>
                  </a:schemeClr>
                </a:gs>
                <a:gs pos="100000">
                  <a:schemeClr val="accent6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Lbl>
              <c:idx val="0"/>
              <c:layout>
                <c:manualLayout>
                  <c:x val="6.8629951623990007E-3"/>
                  <c:y val="-2.4645171161484492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 algn="ctr">
                  <a:defRPr lang="ru-RU" sz="1800" b="1" i="0" u="none" strike="noStrike" kern="1200" baseline="0">
                    <a:solidFill>
                      <a:prstClr val="black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</c:v>
                </c:pt>
              </c:strCache>
            </c:strRef>
          </c:cat>
          <c:val>
            <c:numRef>
              <c:f>Лист1!$B$2:$B$5</c:f>
              <c:numCache>
                <c:formatCode>#,##0.00</c:formatCode>
                <c:ptCount val="4"/>
                <c:pt idx="0">
                  <c:v>77141.899999999994</c:v>
                </c:pt>
                <c:pt idx="1">
                  <c:v>74465.3</c:v>
                </c:pt>
                <c:pt idx="2">
                  <c:v>571153.9</c:v>
                </c:pt>
                <c:pt idx="3">
                  <c:v>13687.4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Уточненный план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hade val="51000"/>
                    <a:satMod val="130000"/>
                  </a:schemeClr>
                </a:gs>
                <a:gs pos="8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Lbl>
              <c:idx val="0"/>
              <c:layout>
                <c:manualLayout>
                  <c:x val="4.1177970974394006E-3"/>
                  <c:y val="2.03348782386521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 algn="ctr">
                  <a:defRPr lang="ru-RU" sz="1800" b="1" i="0" u="none" strike="noStrike" kern="1200" baseline="0">
                    <a:solidFill>
                      <a:prstClr val="black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</c:v>
                </c:pt>
              </c:strCache>
            </c:strRef>
          </c:cat>
          <c:val>
            <c:numRef>
              <c:f>Лист1!$C$2:$C$5</c:f>
              <c:numCache>
                <c:formatCode>#,##0.00</c:formatCode>
                <c:ptCount val="4"/>
                <c:pt idx="0">
                  <c:v>77141.899999999994</c:v>
                </c:pt>
                <c:pt idx="1">
                  <c:v>74969.399999999994</c:v>
                </c:pt>
                <c:pt idx="2">
                  <c:v>572378.5</c:v>
                </c:pt>
                <c:pt idx="3">
                  <c:v>14424.3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Первоначальный план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51000"/>
                    <a:satMod val="130000"/>
                  </a:schemeClr>
                </a:gs>
                <a:gs pos="80000">
                  <a:schemeClr val="accent4">
                    <a:shade val="93000"/>
                    <a:satMod val="130000"/>
                  </a:schemeClr>
                </a:gs>
                <a:gs pos="100000">
                  <a:schemeClr val="accent4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Lbl>
              <c:idx val="0"/>
              <c:layout>
                <c:manualLayout>
                  <c:x val="6.8628870837350274E-3"/>
                  <c:y val="-6.9625220561620191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</c:v>
                </c:pt>
              </c:strCache>
            </c:strRef>
          </c:cat>
          <c:val>
            <c:numRef>
              <c:f>Лист1!$D$2:$D$5</c:f>
              <c:numCache>
                <c:formatCode>#,##0.00</c:formatCode>
                <c:ptCount val="4"/>
                <c:pt idx="0">
                  <c:v>3777.2</c:v>
                </c:pt>
                <c:pt idx="1">
                  <c:v>91406.5</c:v>
                </c:pt>
                <c:pt idx="2">
                  <c:v>585600.6</c:v>
                </c:pt>
                <c:pt idx="3">
                  <c:v>1959.5</c:v>
                </c:pt>
              </c:numCache>
            </c:numRef>
          </c:val>
        </c:ser>
        <c:dLbls>
          <c:showVal val="1"/>
        </c:dLbls>
        <c:axId val="168718336"/>
        <c:axId val="168719872"/>
      </c:barChart>
      <c:catAx>
        <c:axId val="168718336"/>
        <c:scaling>
          <c:orientation val="minMax"/>
        </c:scaling>
        <c:axPos val="l"/>
        <c:numFmt formatCode="General" sourceLinked="1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  <c:crossAx val="168719872"/>
        <c:crosses val="autoZero"/>
        <c:auto val="1"/>
        <c:lblAlgn val="ctr"/>
        <c:lblOffset val="100"/>
      </c:catAx>
      <c:valAx>
        <c:axId val="168719872"/>
        <c:scaling>
          <c:orientation val="minMax"/>
        </c:scaling>
        <c:delete val="1"/>
        <c:axPos val="b"/>
        <c:numFmt formatCode="#,##0.00" sourceLinked="1"/>
        <c:majorTickMark val="cross"/>
        <c:tickLblPos val="none"/>
        <c:crossAx val="1687183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9.7827638747926705E-3"/>
          <c:y val="1.4787430683918936E-2"/>
          <c:w val="0.89999995566058011"/>
          <c:h val="5.8126986520824854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800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"/>
  <c:chart>
    <c:view3D>
      <c:rAngAx val="1"/>
    </c:view3D>
    <c:floor>
      <c:spPr>
        <a:noFill/>
        <a:ln w="9525" cap="flat" cmpd="sng" algn="ctr">
          <a:solidFill>
            <a:schemeClr val="tx1">
              <a:tint val="75000"/>
              <a:shade val="95000"/>
              <a:satMod val="105000"/>
            </a:schemeClr>
          </a:solidFill>
          <a:prstDash val="solid"/>
          <a:round/>
        </a:ln>
        <a:effectLst/>
        <a:sp3d contourW="9525">
          <a:contourClr>
            <a:schemeClr val="tx1">
              <a:tint val="75000"/>
              <a:shade val="95000"/>
              <a:satMod val="105000"/>
            </a:schemeClr>
          </a:contourClr>
        </a:sp3d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2017 год</c:v>
                </c:pt>
              </c:strCache>
            </c:strRef>
          </c:tx>
          <c:spPr>
            <a:solidFill>
              <a:schemeClr val="accent1">
                <a:tint val="54000"/>
              </a:schemeClr>
            </a:solidFill>
            <a:ln w="9525" cap="flat" cmpd="sng" algn="ctr">
              <a:solidFill>
                <a:schemeClr val="lt1">
                  <a:shade val="95000"/>
                  <a:satMod val="105000"/>
                </a:schemeClr>
              </a:solidFill>
              <a:prstDash val="solid"/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sp3d contourW="9525">
              <a:contourClr>
                <a:schemeClr val="lt1">
                  <a:shade val="95000"/>
                  <a:satMod val="105000"/>
                </a:schemeClr>
              </a:contourClr>
            </a:sp3d>
          </c:spPr>
          <c:dLbls>
            <c:dLbl>
              <c:idx val="0"/>
              <c:layout>
                <c:manualLayout>
                  <c:x val="1.3039253615583675E-3"/>
                  <c:y val="0.23392687800362147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3253647688912695E-3"/>
                  <c:y val="0.12991765337720074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4540012128886818E-3"/>
                  <c:y val="0.59575313192204837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</c:v>
                </c:pt>
              </c:strCache>
            </c:strRef>
          </c:cat>
          <c:val>
            <c:numRef>
              <c:f>Лист1!$B$2:$B$5</c:f>
              <c:numCache>
                <c:formatCode>_-* #,##0.0_р_._-;\-* #,##0.0_р_._-;_-* "-"??_р_._-;_-@_-</c:formatCode>
                <c:ptCount val="4"/>
                <c:pt idx="0">
                  <c:v>173159.9</c:v>
                </c:pt>
                <c:pt idx="1">
                  <c:v>90605.9</c:v>
                </c:pt>
                <c:pt idx="2">
                  <c:v>457908.4</c:v>
                </c:pt>
                <c:pt idx="3">
                  <c:v>3544.5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2018 год</c:v>
                </c:pt>
              </c:strCache>
            </c:strRef>
          </c:tx>
          <c:spPr>
            <a:solidFill>
              <a:schemeClr val="accent1">
                <a:tint val="77000"/>
              </a:schemeClr>
            </a:solidFill>
            <a:ln w="9525" cap="flat" cmpd="sng" algn="ctr">
              <a:solidFill>
                <a:schemeClr val="lt1">
                  <a:shade val="95000"/>
                  <a:satMod val="105000"/>
                </a:schemeClr>
              </a:solidFill>
              <a:prstDash val="solid"/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sp3d contourW="9525">
              <a:contourClr>
                <a:schemeClr val="lt1">
                  <a:shade val="95000"/>
                  <a:satMod val="105000"/>
                </a:schemeClr>
              </a:contourClr>
            </a:sp3d>
          </c:spPr>
          <c:dLbls>
            <c:dLbl>
              <c:idx val="0"/>
              <c:layout>
                <c:manualLayout>
                  <c:x val="2.6507295377825517E-3"/>
                  <c:y val="0.22260137588530654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2.8652313468268014E-3"/>
                  <c:y val="0.3251087355442244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4.0404125286725122E-3"/>
                  <c:y val="0.6520151973811503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 algn="ctr" rtl="0">
                  <a:defRPr lang="ru-RU" sz="1800" b="1" i="0" u="none" strike="noStrike" kern="1200" baseline="0">
                    <a:solidFill>
                      <a:prstClr val="black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</c:v>
                </c:pt>
              </c:strCache>
            </c:strRef>
          </c:cat>
          <c:val>
            <c:numRef>
              <c:f>Лист1!$C$2:$C$5</c:f>
              <c:numCache>
                <c:formatCode>_-* #,##0.0_р_._-;\-* #,##0.0_р_._-;_-* "-"??_р_._-;_-@_-</c:formatCode>
                <c:ptCount val="4"/>
                <c:pt idx="0">
                  <c:v>163935.5</c:v>
                </c:pt>
                <c:pt idx="1">
                  <c:v>245127.2</c:v>
                </c:pt>
                <c:pt idx="2">
                  <c:v>500479.8</c:v>
                </c:pt>
                <c:pt idx="3">
                  <c:v>20685.2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2019 год</c:v>
                </c:pt>
              </c:strCache>
            </c:strRef>
          </c:tx>
          <c:spPr>
            <a:solidFill>
              <a:schemeClr val="accent1"/>
            </a:solidFill>
            <a:ln w="9525" cap="flat" cmpd="sng" algn="ctr">
              <a:solidFill>
                <a:schemeClr val="lt1">
                  <a:shade val="95000"/>
                  <a:satMod val="105000"/>
                </a:schemeClr>
              </a:solidFill>
              <a:prstDash val="solid"/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sp3d contourW="9525">
              <a:contourClr>
                <a:schemeClr val="lt1">
                  <a:shade val="95000"/>
                  <a:satMod val="105000"/>
                </a:schemeClr>
              </a:contourClr>
            </a:sp3d>
          </c:spPr>
          <c:dLbls>
            <c:dLbl>
              <c:idx val="0"/>
              <c:layout>
                <c:manualLayout>
                  <c:x val="2.629074659019156E-3"/>
                  <c:y val="0.18513717640709829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4.1905961157180718E-3"/>
                  <c:y val="0.2699109032273179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5.6231579212738499E-3"/>
                  <c:y val="0.65452160264869685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 algn="ctr" rtl="0">
                  <a:defRPr lang="ru-RU" sz="1800" b="1" i="0" u="none" strike="noStrike" kern="1200" baseline="0">
                    <a:solidFill>
                      <a:prstClr val="black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</c:v>
                </c:pt>
              </c:strCache>
            </c:strRef>
          </c:cat>
          <c:val>
            <c:numRef>
              <c:f>Лист1!$D$2:$D$5</c:f>
              <c:numCache>
                <c:formatCode>_-* #,##0.0_р_._-;\-* #,##0.0_р_._-;_-* "-"??_р_._-;_-@_-</c:formatCode>
                <c:ptCount val="4"/>
                <c:pt idx="0">
                  <c:v>136433.60000000001</c:v>
                </c:pt>
                <c:pt idx="1">
                  <c:v>202238.8</c:v>
                </c:pt>
                <c:pt idx="2">
                  <c:v>527969.9</c:v>
                </c:pt>
                <c:pt idx="3">
                  <c:v>6173.4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2020 год</c:v>
                </c:pt>
              </c:strCache>
            </c:strRef>
          </c:tx>
          <c:spPr>
            <a:solidFill>
              <a:schemeClr val="accent1">
                <a:shade val="76000"/>
              </a:schemeClr>
            </a:solidFill>
            <a:ln w="9525" cap="flat" cmpd="sng" algn="ctr">
              <a:solidFill>
                <a:schemeClr val="lt1">
                  <a:shade val="95000"/>
                  <a:satMod val="105000"/>
                </a:schemeClr>
              </a:solidFill>
              <a:prstDash val="solid"/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sp3d contourW="9525">
              <a:contourClr>
                <a:schemeClr val="lt1">
                  <a:shade val="95000"/>
                  <a:satMod val="105000"/>
                </a:schemeClr>
              </a:contourClr>
            </a:sp3d>
          </c:spPr>
          <c:dLbls>
            <c:dLbl>
              <c:idx val="0"/>
              <c:layout>
                <c:manualLayout>
                  <c:x val="4.1260624222888842E-3"/>
                  <c:y val="0.10107160798461179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586303580068592E-3"/>
                  <c:y val="0.10798504555483546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2.1450180904426252E-4"/>
                  <c:y val="0.65231782620880197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 algn="ctr" rtl="0">
                  <a:defRPr lang="ru-RU" sz="1800" b="1" i="0" u="none" strike="noStrike" kern="1200" baseline="0">
                    <a:solidFill>
                      <a:prstClr val="black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</c:v>
                </c:pt>
              </c:strCache>
            </c:strRef>
          </c:cat>
          <c:val>
            <c:numRef>
              <c:f>Лист1!$E$2:$E$5</c:f>
              <c:numCache>
                <c:formatCode>_-* #,##0.0_р_._-;\-* #,##0.0_р_._-;_-* "-"??_р_._-;_-@_-</c:formatCode>
                <c:ptCount val="4"/>
                <c:pt idx="0">
                  <c:v>77141.899999999994</c:v>
                </c:pt>
                <c:pt idx="1">
                  <c:v>74465.3</c:v>
                </c:pt>
                <c:pt idx="2">
                  <c:v>571153.9</c:v>
                </c:pt>
                <c:pt idx="3">
                  <c:v>13687.4</c:v>
                </c:pt>
              </c:numCache>
            </c:numRef>
          </c:val>
        </c:ser>
        <c:dLbls>
          <c:showVal val="1"/>
        </c:dLbls>
        <c:shape val="box"/>
        <c:axId val="168656896"/>
        <c:axId val="168658432"/>
        <c:axId val="0"/>
      </c:bar3DChart>
      <c:catAx>
        <c:axId val="168656896"/>
        <c:scaling>
          <c:orientation val="minMax"/>
        </c:scaling>
        <c:axPos val="b"/>
        <c:numFmt formatCode="General" sourceLinked="0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  <c:crossAx val="168658432"/>
        <c:crosses val="autoZero"/>
        <c:auto val="1"/>
        <c:lblAlgn val="ctr"/>
        <c:lblOffset val="100"/>
      </c:catAx>
      <c:valAx>
        <c:axId val="168658432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tint val="75000"/>
                  <a:shade val="95000"/>
                  <a:satMod val="105000"/>
                </a:schemeClr>
              </a:solidFill>
              <a:prstDash val="solid"/>
              <a:round/>
            </a:ln>
            <a:effectLst/>
          </c:spPr>
        </c:majorGridlines>
        <c:numFmt formatCode="_-* #,##0.0_р_._-;\-* #,##0.0_р_._-;_-* &quot;-&quot;??_р_._-;_-@_-" sourceLinked="1"/>
        <c:tickLblPos val="none"/>
        <c:crossAx val="1686568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2311523363764469"/>
          <c:y val="0.92524226907763985"/>
          <c:w val="0.87688476636235535"/>
          <c:h val="7.4595388006839874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.48493952060882128"/>
          <c:y val="6.5648751277628094E-3"/>
          <c:w val="0.49505147576195824"/>
          <c:h val="0.80872910611770465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Фактическое исполнение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hade val="51000"/>
                    <a:satMod val="130000"/>
                  </a:schemeClr>
                </a:gs>
                <a:gs pos="80000">
                  <a:schemeClr val="accent6">
                    <a:shade val="93000"/>
                    <a:satMod val="130000"/>
                  </a:schemeClr>
                </a:gs>
                <a:gs pos="100000">
                  <a:schemeClr val="accent6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Lbl>
              <c:idx val="0"/>
              <c:layout>
                <c:manualLayout>
                  <c:x val="-0.15508276858127193"/>
                  <c:y val="-9.6830158283050267E-3"/>
                </c:manualLayout>
              </c:layout>
              <c:dLblPos val="outEnd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0002741585104738E-2"/>
                  <c:y val="-2.2354588763153992E-3"/>
                </c:manualLayout>
              </c:layout>
              <c:dLblPos val="outEnd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21638587082519345"/>
                  <c:y val="2.4645717806531723E-3"/>
                </c:manualLayout>
              </c:layout>
              <c:dLblPos val="outEnd"/>
              <c:showVal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1.4725656517800979E-2"/>
                  <c:y val="7.3937153419593414E-3"/>
                </c:manualLayout>
              </c:layout>
              <c:dLblPos val="outEnd"/>
              <c:showVal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inBase"/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Средства ОАО "ЛУКОЙЛ-ЗАПАДНАЯ СИБИРЬ"</c:v>
                </c:pt>
                <c:pt idx="1">
                  <c:v>Прочие безвозмездные поступления в бюджет</c:v>
                </c:pt>
              </c:strCache>
            </c:strRef>
          </c:cat>
          <c:val>
            <c:numRef>
              <c:f>Лист1!$B$2:$B$3</c:f>
              <c:numCache>
                <c:formatCode>#,##0.0</c:formatCode>
                <c:ptCount val="2"/>
                <c:pt idx="0">
                  <c:v>185726.5</c:v>
                </c:pt>
                <c:pt idx="1">
                  <c:v>477.2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Уточненный план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hade val="51000"/>
                    <a:satMod val="130000"/>
                  </a:schemeClr>
                </a:gs>
                <a:gs pos="8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Lbl>
              <c:idx val="0"/>
              <c:layout>
                <c:manualLayout>
                  <c:x val="-0.15660667333259271"/>
                  <c:y val="4.8269415831483104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7.8086368018893924E-3"/>
                  <c:y val="-4.6373901069642004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16470616860237444"/>
                  <c:y val="0"/>
                </c:manualLayout>
              </c:layout>
              <c:showVal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2.1863650699430238E-2"/>
                  <c:y val="0"/>
                </c:manualLayout>
              </c:layout>
              <c:showVal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 algn="ctr" rtl="0">
                  <a:defRPr/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Средства ОАО "ЛУКОЙЛ-ЗАПАДНАЯ СИБИРЬ"</c:v>
                </c:pt>
                <c:pt idx="1">
                  <c:v>Прочие безвозмездные поступления в бюджет</c:v>
                </c:pt>
              </c:strCache>
            </c:strRef>
          </c:cat>
          <c:val>
            <c:numRef>
              <c:f>Лист1!$C$2:$C$3</c:f>
              <c:numCache>
                <c:formatCode>#,##0.0</c:formatCode>
                <c:ptCount val="2"/>
                <c:pt idx="0">
                  <c:v>185726.5</c:v>
                </c:pt>
                <c:pt idx="1">
                  <c:v>477.2</c:v>
                </c:pt>
              </c:numCache>
            </c:numRef>
          </c:val>
        </c:ser>
        <c:dLbls>
          <c:showVal val="1"/>
        </c:dLbls>
        <c:axId val="168856960"/>
        <c:axId val="168916096"/>
      </c:barChart>
      <c:catAx>
        <c:axId val="168856960"/>
        <c:scaling>
          <c:orientation val="minMax"/>
        </c:scaling>
        <c:axPos val="l"/>
        <c:numFmt formatCode="General" sourceLinked="1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168916096"/>
        <c:crosses val="autoZero"/>
        <c:auto val="1"/>
        <c:lblAlgn val="ctr"/>
        <c:lblOffset val="100"/>
      </c:catAx>
      <c:valAx>
        <c:axId val="168916096"/>
        <c:scaling>
          <c:orientation val="minMax"/>
        </c:scaling>
        <c:delete val="1"/>
        <c:axPos val="b"/>
        <c:numFmt formatCode="#,##0.0" sourceLinked="1"/>
        <c:majorTickMark val="cross"/>
        <c:tickLblPos val="none"/>
        <c:crossAx val="1688569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9.4528732918564728E-2"/>
          <c:y val="0"/>
          <c:w val="0.82338478594969966"/>
          <c:h val="9.7270155088990964E-2"/>
        </c:manualLayout>
      </c:layout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gap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600">
          <a:latin typeface="Times New Roman" pitchFamily="18" charset="0"/>
          <a:cs typeface="Times New Roman" pitchFamily="18" charset="0"/>
        </a:defRPr>
      </a:pPr>
      <a:endParaRPr lang="ru-RU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withinLinearReversed" id="21">
  <a:schemeClr val="accent1"/>
</cs:colorStyle>
</file>

<file path=ppt/charts/colors6.xml><?xml version="1.0" encoding="utf-8"?>
<cs:colorStyle xmlns:cs="http://schemas.microsoft.com/office/drawing/2012/chartStyle" xmlns:a="http://schemas.openxmlformats.org/drawingml/2006/main" meth="withinLinearReversed" id="24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126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3">
      <cs:styleClr val="auto"/>
    </cs:fillRef>
    <cs:effectRef idx="3">
      <a:schemeClr val="dk1"/>
    </cs:effectRef>
    <cs:fontRef idx="minor">
      <a:schemeClr val="tx1"/>
    </cs:fontRef>
  </cs:dataPoint>
  <cs:dataPoint3D>
    <cs:lnRef idx="0"/>
    <cs:fillRef idx="3">
      <cs:styleClr val="auto"/>
    </cs:fillRef>
    <cs:effectRef idx="3">
      <a:schemeClr val="dk1"/>
    </cs:effectRef>
    <cs:fontRef idx="minor">
      <a:schemeClr val="tx1"/>
    </cs:fontRef>
  </cs:dataPoint3D>
  <cs:dataPointLine>
    <cs:lnRef idx="1">
      <cs:styleClr val="auto"/>
    </cs:lnRef>
    <cs:lineWidthScale>7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3">
      <cs:styleClr val="auto"/>
    </cs:fillRef>
    <cs:effectRef idx="3">
      <a:schemeClr val="dk1"/>
    </cs:effectRef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0"/>
    <cs:fillRef idx="3">
      <a:schemeClr val="dk1">
        <a:tint val="95000"/>
      </a:schemeClr>
    </cs:fillRef>
    <cs:effectRef idx="3">
      <a:schemeClr val="dk1"/>
    </cs:effectRef>
    <cs:fontRef idx="minor">
      <a:schemeClr val="tx1"/>
    </cs:fontRef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0"/>
    <cs:fillRef idx="3">
      <a:schemeClr val="dk1">
        <a:tint val="5000"/>
      </a:schemeClr>
    </cs:fillRef>
    <cs:effectRef idx="3">
      <a:schemeClr val="dk1"/>
    </cs:effectRef>
    <cs:fontRef idx="minor">
      <a:schemeClr val="tx1"/>
    </cs:fontRef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126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3">
      <cs:styleClr val="auto"/>
    </cs:fillRef>
    <cs:effectRef idx="3">
      <a:schemeClr val="dk1"/>
    </cs:effectRef>
    <cs:fontRef idx="minor">
      <a:schemeClr val="tx1"/>
    </cs:fontRef>
  </cs:dataPoint>
  <cs:dataPoint3D>
    <cs:lnRef idx="0"/>
    <cs:fillRef idx="3">
      <cs:styleClr val="auto"/>
    </cs:fillRef>
    <cs:effectRef idx="3">
      <a:schemeClr val="dk1"/>
    </cs:effectRef>
    <cs:fontRef idx="minor">
      <a:schemeClr val="tx1"/>
    </cs:fontRef>
  </cs:dataPoint3D>
  <cs:dataPointLine>
    <cs:lnRef idx="1">
      <cs:styleClr val="auto"/>
    </cs:lnRef>
    <cs:lineWidthScale>7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3">
      <cs:styleClr val="auto"/>
    </cs:fillRef>
    <cs:effectRef idx="3">
      <a:schemeClr val="dk1"/>
    </cs:effectRef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0"/>
    <cs:fillRef idx="3">
      <a:schemeClr val="dk1">
        <a:tint val="95000"/>
      </a:schemeClr>
    </cs:fillRef>
    <cs:effectRef idx="3">
      <a:schemeClr val="dk1"/>
    </cs:effectRef>
    <cs:fontRef idx="minor">
      <a:schemeClr val="tx1"/>
    </cs:fontRef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0"/>
    <cs:fillRef idx="3">
      <a:schemeClr val="dk1">
        <a:tint val="5000"/>
      </a:schemeClr>
    </cs:fillRef>
    <cs:effectRef idx="3">
      <a:schemeClr val="dk1"/>
    </cs:effectRef>
    <cs:fontRef idx="minor">
      <a:schemeClr val="tx1"/>
    </cs:fontRef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126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3">
      <cs:styleClr val="auto"/>
    </cs:fillRef>
    <cs:effectRef idx="3">
      <a:schemeClr val="dk1"/>
    </cs:effectRef>
    <cs:fontRef idx="minor">
      <a:schemeClr val="tx1"/>
    </cs:fontRef>
  </cs:dataPoint>
  <cs:dataPoint3D>
    <cs:lnRef idx="0"/>
    <cs:fillRef idx="3">
      <cs:styleClr val="auto"/>
    </cs:fillRef>
    <cs:effectRef idx="3">
      <a:schemeClr val="dk1"/>
    </cs:effectRef>
    <cs:fontRef idx="minor">
      <a:schemeClr val="tx1"/>
    </cs:fontRef>
  </cs:dataPoint3D>
  <cs:dataPointLine>
    <cs:lnRef idx="1">
      <cs:styleClr val="auto"/>
    </cs:lnRef>
    <cs:lineWidthScale>7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3">
      <cs:styleClr val="auto"/>
    </cs:fillRef>
    <cs:effectRef idx="3">
      <a:schemeClr val="dk1"/>
    </cs:effectRef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0"/>
    <cs:fillRef idx="3">
      <a:schemeClr val="dk1">
        <a:tint val="95000"/>
      </a:schemeClr>
    </cs:fillRef>
    <cs:effectRef idx="3">
      <a:schemeClr val="dk1"/>
    </cs:effectRef>
    <cs:fontRef idx="minor">
      <a:schemeClr val="tx1"/>
    </cs:fontRef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0"/>
    <cs:fillRef idx="3">
      <a:schemeClr val="dk1">
        <a:tint val="5000"/>
      </a:schemeClr>
    </cs:fillRef>
    <cs:effectRef idx="3">
      <a:schemeClr val="dk1"/>
    </cs:effectRef>
    <cs:fontRef idx="minor">
      <a:schemeClr val="tx1"/>
    </cs:fontRef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118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3">
      <cs:styleClr val="auto"/>
    </cs:fillRef>
    <cs:effectRef idx="2">
      <a:schemeClr val="dk1"/>
    </cs:effectRef>
    <cs:fontRef idx="minor">
      <a:schemeClr val="tx1"/>
    </cs:fontRef>
  </cs:dataPoint>
  <cs:dataPoint3D>
    <cs:lnRef idx="0"/>
    <cs:fillRef idx="3">
      <cs:styleClr val="auto"/>
    </cs:fillRef>
    <cs:effectRef idx="2">
      <a:schemeClr val="dk1"/>
    </cs:effectRef>
    <cs:fontRef idx="minor">
      <a:schemeClr val="tx1"/>
    </cs:fontRef>
  </cs:dataPoint3D>
  <cs:dataPointLine>
    <cs:lnRef idx="1">
      <cs:styleClr val="auto"/>
    </cs:lnRef>
    <cs:lineWidthScale>5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3">
      <cs:styleClr val="auto"/>
    </cs:fillRef>
    <cs:effectRef idx="2">
      <a:schemeClr val="dk1"/>
    </cs:effectRef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0"/>
    <cs:fillRef idx="3">
      <a:schemeClr val="dk1">
        <a:tint val="95000"/>
      </a:schemeClr>
    </cs:fillRef>
    <cs:effectRef idx="2">
      <a:schemeClr val="dk1"/>
    </cs:effectRef>
    <cs:fontRef idx="minor">
      <a:schemeClr val="tx1"/>
    </cs:fontRef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0"/>
    <cs:fillRef idx="3">
      <a:schemeClr val="dk1">
        <a:tint val="5000"/>
      </a:schemeClr>
    </cs:fillRef>
    <cs:effectRef idx="2">
      <a:schemeClr val="dk1"/>
    </cs:effectRef>
    <cs:fontRef idx="minor">
      <a:schemeClr val="tx1"/>
    </cs:fontRef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114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1">
      <a:schemeClr val="lt1"/>
    </cs:lnRef>
    <cs:fillRef idx="1">
      <cs:styleClr val="auto"/>
    </cs:fillRef>
    <cs:effectRef idx="1">
      <a:schemeClr val="dk1"/>
    </cs:effectRef>
    <cs:fontRef idx="minor">
      <a:schemeClr val="tx1"/>
    </cs:fontRef>
    <cs:spPr>
      <a:ln>
        <a:round/>
      </a:ln>
    </cs:spPr>
  </cs:dataPoint>
  <cs:dataPoint3D>
    <cs:lnRef idx="1">
      <a:schemeClr val="lt1"/>
    </cs:lnRef>
    <cs:fillRef idx="1">
      <cs:styleClr val="auto"/>
    </cs:fillRef>
    <cs:effectRef idx="1">
      <a:schemeClr val="dk1"/>
    </cs:effectRef>
    <cs:fontRef idx="minor">
      <a:schemeClr val="tx1"/>
    </cs:fontRef>
    <cs:spPr>
      <a:ln>
        <a:round/>
      </a:ln>
    </cs:spPr>
  </cs:dataPoint3D>
  <cs:dataPointLine>
    <cs:lnRef idx="1">
      <cs:styleClr val="auto"/>
    </cs:lnRef>
    <cs:lineWidthScale>5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1">
      <a:schemeClr val="dk1"/>
    </cs:effectRef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 mods="ignoreCSTransforms">
      <cs:styleClr val="0">
        <a:shade val="25000"/>
      </cs:styleClr>
    </cs:fillRef>
    <cs:effectRef idx="1">
      <a:schemeClr val="dk1"/>
    </cs:effectRef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 mods="ignoreCSTransforms">
      <cs:styleClr val="0">
        <a:tint val="25000"/>
      </cs:styleClr>
    </cs:fillRef>
    <cs:effectRef idx="1">
      <a:schemeClr val="dk1"/>
    </cs:effectRef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055951C-A5C9-4049-9BDB-AEAD8498C1B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85BF6DD-475F-4310-8C2D-55036C01F2BD}">
      <dgm:prSet phldrT="[Текст]" custT="1"/>
      <dgm:spPr/>
      <dgm:t>
        <a:bodyPr/>
        <a:lstStyle/>
        <a:p>
          <a:pPr algn="ctr"/>
          <a:r>
            <a:rPr lang="ru-RU" sz="2500" dirty="0" smtClean="0">
              <a:latin typeface="Times New Roman" pitchFamily="18" charset="0"/>
              <a:cs typeface="Times New Roman" pitchFamily="18" charset="0"/>
            </a:rPr>
            <a:t>Всего дотации: 77 141,9 тыс.руб.</a:t>
          </a:r>
          <a:endParaRPr lang="ru-RU" sz="2500" dirty="0">
            <a:latin typeface="Times New Roman" pitchFamily="18" charset="0"/>
            <a:cs typeface="Times New Roman" pitchFamily="18" charset="0"/>
          </a:endParaRPr>
        </a:p>
      </dgm:t>
    </dgm:pt>
    <dgm:pt modelId="{4334C797-DCE0-49E0-BF5B-A5F73DFA713A}" type="parTrans" cxnId="{F3E2C31F-5517-49C0-A336-5371A1128F1C}">
      <dgm:prSet/>
      <dgm:spPr/>
      <dgm:t>
        <a:bodyPr/>
        <a:lstStyle/>
        <a:p>
          <a:endParaRPr lang="ru-RU"/>
        </a:p>
      </dgm:t>
    </dgm:pt>
    <dgm:pt modelId="{1410AC27-00B3-4665-A4CA-E8DA43596318}" type="sibTrans" cxnId="{F3E2C31F-5517-49C0-A336-5371A1128F1C}">
      <dgm:prSet/>
      <dgm:spPr/>
      <dgm:t>
        <a:bodyPr/>
        <a:lstStyle/>
        <a:p>
          <a:endParaRPr lang="ru-RU"/>
        </a:p>
      </dgm:t>
    </dgm:pt>
    <dgm:pt modelId="{EFFD3743-5ACF-45BD-A6B4-BE505B29647F}">
      <dgm:prSet phldrT="[Текст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ru-RU" sz="2300" b="1" i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5 242,9 тыс.руб. </a:t>
          </a:r>
          <a:r>
            <a:rPr lang="ru-RU" sz="2300" i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-дотация в целях стимулирования роста налогового потенциала и качества бюджетного планирования доходов в городских округах и муниципальных районах Ханты-Мансийского автономного округа – </a:t>
          </a:r>
          <a:r>
            <a:rPr lang="ru-RU" sz="2300" i="0" dirty="0" err="1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Югры</a:t>
          </a:r>
          <a:endParaRPr lang="ru-RU" sz="2300" i="0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601A0B02-DD98-4448-9AFB-AD2B209E3536}" type="parTrans" cxnId="{A587C1FA-3FD9-4475-8291-8E49B073FB13}">
      <dgm:prSet/>
      <dgm:spPr/>
      <dgm:t>
        <a:bodyPr/>
        <a:lstStyle/>
        <a:p>
          <a:endParaRPr lang="ru-RU"/>
        </a:p>
      </dgm:t>
    </dgm:pt>
    <dgm:pt modelId="{9AECE885-6AB3-402F-AF7B-57D1D0042535}" type="sibTrans" cxnId="{A587C1FA-3FD9-4475-8291-8E49B073FB13}">
      <dgm:prSet/>
      <dgm:spPr/>
      <dgm:t>
        <a:bodyPr/>
        <a:lstStyle/>
        <a:p>
          <a:endParaRPr lang="ru-RU"/>
        </a:p>
      </dgm:t>
    </dgm:pt>
    <dgm:pt modelId="{ED0C7638-0633-4959-B29D-CD39E2604493}">
      <dgm:prSet phldrT="[Текст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ru-RU" sz="2300" b="1" i="0" strike="noStrike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320,3 тыс.руб.  </a:t>
          </a:r>
          <a:r>
            <a:rPr lang="ru-RU" sz="2300" i="0" strike="noStrike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-дотации бюджетам городских округов на поддержку мер по обеспечению сбалансированности бюджетов на реализацию мероприятий, связанных с обеспечением санитарно-эпидемиологической безопасности при подготовке к проведению общероссийского голосования по вопросу одобрения изменений в Конституцию Российской Федерации</a:t>
          </a:r>
          <a:endParaRPr lang="ru-RU" sz="2300" i="0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34CEC5CD-C3BE-48C2-AA0B-ED713910733B}" type="parTrans" cxnId="{4CFE4934-DE8A-4F51-800C-9246BE32F5CF}">
      <dgm:prSet/>
      <dgm:spPr/>
      <dgm:t>
        <a:bodyPr/>
        <a:lstStyle/>
        <a:p>
          <a:endParaRPr lang="ru-RU"/>
        </a:p>
      </dgm:t>
    </dgm:pt>
    <dgm:pt modelId="{FC092D36-AB1E-49B4-87F2-7522E8120FC2}" type="sibTrans" cxnId="{4CFE4934-DE8A-4F51-800C-9246BE32F5CF}">
      <dgm:prSet/>
      <dgm:spPr/>
      <dgm:t>
        <a:bodyPr/>
        <a:lstStyle/>
        <a:p>
          <a:endParaRPr lang="ru-RU"/>
        </a:p>
      </dgm:t>
    </dgm:pt>
    <dgm:pt modelId="{129C567D-E834-46CC-9465-4BBD0FB29461}">
      <dgm:prSet phldrT="[Текст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ru-RU" sz="2300" b="1" i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71 578,7 тыс.руб.</a:t>
          </a:r>
          <a:r>
            <a:rPr lang="ru-RU" sz="2300" i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 – дотация на обеспечение сбалансированности местных бюджетов</a:t>
          </a:r>
          <a:endParaRPr lang="ru-RU" sz="2300" i="0" strike="noStrike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87B93834-92AB-46F1-8A50-FEAA06F7ECEB}" type="parTrans" cxnId="{B343E0AE-FC85-48A1-8CCF-0D67A831767B}">
      <dgm:prSet/>
      <dgm:spPr/>
      <dgm:t>
        <a:bodyPr/>
        <a:lstStyle/>
        <a:p>
          <a:endParaRPr lang="ru-RU"/>
        </a:p>
      </dgm:t>
    </dgm:pt>
    <dgm:pt modelId="{C030DF97-70AE-4CA1-96B4-61850368F23B}" type="sibTrans" cxnId="{B343E0AE-FC85-48A1-8CCF-0D67A831767B}">
      <dgm:prSet/>
      <dgm:spPr/>
      <dgm:t>
        <a:bodyPr/>
        <a:lstStyle/>
        <a:p>
          <a:endParaRPr lang="ru-RU"/>
        </a:p>
      </dgm:t>
    </dgm:pt>
    <dgm:pt modelId="{059CBDBD-6A33-45C1-A420-C48660731FA9}" type="pres">
      <dgm:prSet presAssocID="{2055951C-A5C9-4049-9BDB-AEAD8498C1B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307AE2B-14C7-42A0-8F53-D0C977DB646B}" type="pres">
      <dgm:prSet presAssocID="{985BF6DD-475F-4310-8C2D-55036C01F2BD}" presName="parentText" presStyleLbl="node1" presStyleIdx="0" presStyleCnt="1" custScaleY="11384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3FC653-18CE-4873-9056-611DEC793766}" type="pres">
      <dgm:prSet presAssocID="{985BF6DD-475F-4310-8C2D-55036C01F2BD}" presName="childText" presStyleLbl="revTx" presStyleIdx="0" presStyleCnt="1" custScaleY="1098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87BBD45-C2F6-48F9-9024-934BB1EDCAF0}" type="presOf" srcId="{129C567D-E834-46CC-9465-4BBD0FB29461}" destId="{2C3FC653-18CE-4873-9056-611DEC793766}" srcOrd="0" destOrd="0" presId="urn:microsoft.com/office/officeart/2005/8/layout/vList2"/>
    <dgm:cxn modelId="{B343E0AE-FC85-48A1-8CCF-0D67A831767B}" srcId="{985BF6DD-475F-4310-8C2D-55036C01F2BD}" destId="{129C567D-E834-46CC-9465-4BBD0FB29461}" srcOrd="0" destOrd="0" parTransId="{87B93834-92AB-46F1-8A50-FEAA06F7ECEB}" sibTransId="{C030DF97-70AE-4CA1-96B4-61850368F23B}"/>
    <dgm:cxn modelId="{0AB8F637-4D98-482B-808D-64EC7E3EE455}" type="presOf" srcId="{985BF6DD-475F-4310-8C2D-55036C01F2BD}" destId="{9307AE2B-14C7-42A0-8F53-D0C977DB646B}" srcOrd="0" destOrd="0" presId="urn:microsoft.com/office/officeart/2005/8/layout/vList2"/>
    <dgm:cxn modelId="{4CFE4934-DE8A-4F51-800C-9246BE32F5CF}" srcId="{985BF6DD-475F-4310-8C2D-55036C01F2BD}" destId="{ED0C7638-0633-4959-B29D-CD39E2604493}" srcOrd="2" destOrd="0" parTransId="{34CEC5CD-C3BE-48C2-AA0B-ED713910733B}" sibTransId="{FC092D36-AB1E-49B4-87F2-7522E8120FC2}"/>
    <dgm:cxn modelId="{F3E2C31F-5517-49C0-A336-5371A1128F1C}" srcId="{2055951C-A5C9-4049-9BDB-AEAD8498C1B3}" destId="{985BF6DD-475F-4310-8C2D-55036C01F2BD}" srcOrd="0" destOrd="0" parTransId="{4334C797-DCE0-49E0-BF5B-A5F73DFA713A}" sibTransId="{1410AC27-00B3-4665-A4CA-E8DA43596318}"/>
    <dgm:cxn modelId="{4B839AFF-5392-459C-8870-C77374792AA8}" type="presOf" srcId="{2055951C-A5C9-4049-9BDB-AEAD8498C1B3}" destId="{059CBDBD-6A33-45C1-A420-C48660731FA9}" srcOrd="0" destOrd="0" presId="urn:microsoft.com/office/officeart/2005/8/layout/vList2"/>
    <dgm:cxn modelId="{A587C1FA-3FD9-4475-8291-8E49B073FB13}" srcId="{985BF6DD-475F-4310-8C2D-55036C01F2BD}" destId="{EFFD3743-5ACF-45BD-A6B4-BE505B29647F}" srcOrd="1" destOrd="0" parTransId="{601A0B02-DD98-4448-9AFB-AD2B209E3536}" sibTransId="{9AECE885-6AB3-402F-AF7B-57D1D0042535}"/>
    <dgm:cxn modelId="{CD865ED5-DE93-4FD1-88DF-BFBEF85BF4A5}" type="presOf" srcId="{EFFD3743-5ACF-45BD-A6B4-BE505B29647F}" destId="{2C3FC653-18CE-4873-9056-611DEC793766}" srcOrd="0" destOrd="1" presId="urn:microsoft.com/office/officeart/2005/8/layout/vList2"/>
    <dgm:cxn modelId="{FD51C298-9DE5-49B8-B086-93BD8183ABC2}" type="presOf" srcId="{ED0C7638-0633-4959-B29D-CD39E2604493}" destId="{2C3FC653-18CE-4873-9056-611DEC793766}" srcOrd="0" destOrd="2" presId="urn:microsoft.com/office/officeart/2005/8/layout/vList2"/>
    <dgm:cxn modelId="{07E0D9C0-F27F-4403-A6FF-73BF1954352A}" type="presParOf" srcId="{059CBDBD-6A33-45C1-A420-C48660731FA9}" destId="{9307AE2B-14C7-42A0-8F53-D0C977DB646B}" srcOrd="0" destOrd="0" presId="urn:microsoft.com/office/officeart/2005/8/layout/vList2"/>
    <dgm:cxn modelId="{61D1026A-E6CA-4A9B-85D5-0051A08EED97}" type="presParOf" srcId="{059CBDBD-6A33-45C1-A420-C48660731FA9}" destId="{2C3FC653-18CE-4873-9056-611DEC793766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336A8C0-8699-4A71-AC6F-12252A433383}" type="doc">
      <dgm:prSet loTypeId="urn:microsoft.com/office/officeart/2005/8/layout/vList5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255F6C4E-2C40-4408-AEA8-9D0CD12D749F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13,5</a:t>
          </a:r>
        </a:p>
        <a:p>
          <a:r>
            <a: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тыс. руб.</a:t>
          </a:r>
          <a:endParaRPr lang="ru-RU" sz="18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E25AF11-FCF7-4F06-9A6E-E2EB30E28B00}" type="parTrans" cxnId="{0D327852-C46D-41C2-A047-D1EF9DC77320}">
      <dgm:prSet/>
      <dgm:spPr/>
      <dgm:t>
        <a:bodyPr/>
        <a:lstStyle/>
        <a:p>
          <a:endParaRPr lang="ru-RU" b="1"/>
        </a:p>
      </dgm:t>
    </dgm:pt>
    <dgm:pt modelId="{046E48F1-85DB-4E3C-A06B-EC4B35E20127}" type="sibTrans" cxnId="{0D327852-C46D-41C2-A047-D1EF9DC77320}">
      <dgm:prSet/>
      <dgm:spPr/>
      <dgm:t>
        <a:bodyPr/>
        <a:lstStyle/>
        <a:p>
          <a:endParaRPr lang="ru-RU" b="1"/>
        </a:p>
      </dgm:t>
    </dgm:pt>
    <dgm:pt modelId="{98F592F8-365C-4811-88D4-71EFAF65D19A}">
      <dgm:prSet phldrT="[Текст]" custT="1"/>
      <dgm:spPr/>
      <dgm:t>
        <a:bodyPr/>
        <a:lstStyle/>
        <a:p>
          <a:r>
            <a:rPr lang="ru-RU" sz="1500" b="1" dirty="0" smtClean="0">
              <a:latin typeface="Times New Roman" pitchFamily="18" charset="0"/>
              <a:cs typeface="Times New Roman" pitchFamily="18" charset="0"/>
            </a:rPr>
            <a:t>Привлечение юридических и физических лиц, осуществляющих сдачу имущества в аренду, к соблюдению налогового законодательства Российской Федерации</a:t>
          </a:r>
          <a:endParaRPr lang="ru-RU" sz="1500" b="1" dirty="0">
            <a:latin typeface="Times New Roman" pitchFamily="18" charset="0"/>
            <a:cs typeface="Times New Roman" pitchFamily="18" charset="0"/>
          </a:endParaRPr>
        </a:p>
      </dgm:t>
    </dgm:pt>
    <dgm:pt modelId="{23BF5775-7968-4629-8ACD-28B3416B3330}" type="parTrans" cxnId="{A0989202-CDD9-483C-BB37-3B87745F7E7B}">
      <dgm:prSet/>
      <dgm:spPr/>
      <dgm:t>
        <a:bodyPr/>
        <a:lstStyle/>
        <a:p>
          <a:endParaRPr lang="ru-RU" b="1"/>
        </a:p>
      </dgm:t>
    </dgm:pt>
    <dgm:pt modelId="{64A26F08-C220-4683-9FA2-8147EF76DCE0}" type="sibTrans" cxnId="{A0989202-CDD9-483C-BB37-3B87745F7E7B}">
      <dgm:prSet/>
      <dgm:spPr/>
      <dgm:t>
        <a:bodyPr/>
        <a:lstStyle/>
        <a:p>
          <a:endParaRPr lang="ru-RU" b="1"/>
        </a:p>
      </dgm:t>
    </dgm:pt>
    <dgm:pt modelId="{FB780F1F-9C70-4508-942E-63BF962449CD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666,5 </a:t>
          </a:r>
          <a:r>
            <a:rPr lang="ru-RU" b="1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тыс.руб</a:t>
          </a:r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</a:t>
          </a:r>
          <a:endParaRPr lang="ru-RU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6D188CD-3C8C-4AEC-BD56-EDB3D6AB8472}" type="parTrans" cxnId="{67361C55-7CE2-4570-872F-0FEDAD02E2CB}">
      <dgm:prSet/>
      <dgm:spPr/>
      <dgm:t>
        <a:bodyPr/>
        <a:lstStyle/>
        <a:p>
          <a:endParaRPr lang="ru-RU" b="1"/>
        </a:p>
      </dgm:t>
    </dgm:pt>
    <dgm:pt modelId="{08BEB595-CFFD-401E-AC0E-79ACFEEF9B6A}" type="sibTrans" cxnId="{67361C55-7CE2-4570-872F-0FEDAD02E2CB}">
      <dgm:prSet/>
      <dgm:spPr/>
      <dgm:t>
        <a:bodyPr/>
        <a:lstStyle/>
        <a:p>
          <a:endParaRPr lang="ru-RU" b="1"/>
        </a:p>
      </dgm:t>
    </dgm:pt>
    <dgm:pt modelId="{2DDFE93E-167D-4224-B506-D56F5079161F}">
      <dgm:prSet phldrT="[Текст]" custT="1"/>
      <dgm:spPr/>
      <dgm:t>
        <a:bodyPr/>
        <a:lstStyle/>
        <a:p>
          <a:r>
            <a:rPr lang="ru-RU" sz="1500" b="1" i="0" u="none" dirty="0" smtClean="0">
              <a:latin typeface="Times New Roman" pitchFamily="18" charset="0"/>
              <a:cs typeface="Times New Roman" pitchFamily="18" charset="0"/>
            </a:rPr>
            <a:t>Контроль за использованием муниципальной собственности в части ведения претензионно - исковой работы по взысканию задолженности по оплате за муниципальное имущество, включая земельные участки</a:t>
          </a:r>
          <a:endParaRPr lang="ru-RU" sz="1500" b="1" dirty="0">
            <a:latin typeface="Times New Roman" pitchFamily="18" charset="0"/>
            <a:cs typeface="Times New Roman" pitchFamily="18" charset="0"/>
          </a:endParaRPr>
        </a:p>
      </dgm:t>
    </dgm:pt>
    <dgm:pt modelId="{690AD8C1-E692-42E8-AB21-2651C62F95F7}" type="parTrans" cxnId="{AC9E8836-F6AB-4244-A5F3-787857D27912}">
      <dgm:prSet/>
      <dgm:spPr/>
      <dgm:t>
        <a:bodyPr/>
        <a:lstStyle/>
        <a:p>
          <a:endParaRPr lang="ru-RU" b="1"/>
        </a:p>
      </dgm:t>
    </dgm:pt>
    <dgm:pt modelId="{59DD22D8-C8F5-4370-8C49-3F1B86B82FC7}" type="sibTrans" cxnId="{AC9E8836-F6AB-4244-A5F3-787857D27912}">
      <dgm:prSet/>
      <dgm:spPr/>
      <dgm:t>
        <a:bodyPr/>
        <a:lstStyle/>
        <a:p>
          <a:endParaRPr lang="ru-RU" b="1"/>
        </a:p>
      </dgm:t>
    </dgm:pt>
    <dgm:pt modelId="{AEA4B47D-7CB6-45B1-BE6C-615F0CEB9535}">
      <dgm:prSet custT="1"/>
      <dgm:spPr/>
      <dgm:t>
        <a:bodyPr/>
        <a:lstStyle/>
        <a:p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8 млн. </a:t>
          </a:r>
          <a:r>
            <a:rPr lang="ru-RU" sz="1200" b="1" smtClean="0">
              <a:latin typeface="Times New Roman" pitchFamily="18" charset="0"/>
              <a:cs typeface="Times New Roman" pitchFamily="18" charset="0"/>
            </a:rPr>
            <a:t>873,0 </a:t>
          </a:r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тыс. руб., в том числе </a:t>
          </a:r>
        </a:p>
      </dgm:t>
    </dgm:pt>
    <dgm:pt modelId="{54A87D7C-28EE-4635-8992-120DBF9DE6FB}" type="parTrans" cxnId="{8F625923-A91A-406D-BCEB-CCA37A234E6F}">
      <dgm:prSet/>
      <dgm:spPr/>
      <dgm:t>
        <a:bodyPr/>
        <a:lstStyle/>
        <a:p>
          <a:endParaRPr lang="ru-RU" b="1"/>
        </a:p>
      </dgm:t>
    </dgm:pt>
    <dgm:pt modelId="{270F5E39-5085-457D-8C9C-2C279FE149D9}" type="sibTrans" cxnId="{8F625923-A91A-406D-BCEB-CCA37A234E6F}">
      <dgm:prSet/>
      <dgm:spPr/>
      <dgm:t>
        <a:bodyPr/>
        <a:lstStyle/>
        <a:p>
          <a:endParaRPr lang="ru-RU" b="1"/>
        </a:p>
      </dgm:t>
    </dgm:pt>
    <dgm:pt modelId="{072BDD0E-8879-4FCF-985F-C3F2475D8B9D}">
      <dgm:prSet custT="1"/>
      <dgm:spPr/>
      <dgm:t>
        <a:bodyPr/>
        <a:lstStyle/>
        <a:p>
          <a:r>
            <a:rPr lang="ru-RU" sz="1400" b="1" i="0" u="none" dirty="0" smtClean="0">
              <a:latin typeface="Times New Roman" pitchFamily="18" charset="0"/>
              <a:cs typeface="Times New Roman" pitchFamily="18" charset="0"/>
            </a:rPr>
            <a:t>Реализация Плана мероприятий по росту доходов, повышению роли имущественных налогов в формировании бюджета города Покачи и сокращению муниципального долга города Покачи и расходов на его обслуживание на 2020 год, утвержденного ПАГ от 26.12.2019 №1180 (в ред. от 24.12.2020), из них:</a:t>
          </a:r>
        </a:p>
      </dgm:t>
    </dgm:pt>
    <dgm:pt modelId="{9FFF02DF-0F3F-4EFC-88DB-A9D46BAC86D5}" type="sibTrans" cxnId="{B7AC7380-C29A-4461-B7A2-67936A3F212B}">
      <dgm:prSet/>
      <dgm:spPr/>
      <dgm:t>
        <a:bodyPr/>
        <a:lstStyle/>
        <a:p>
          <a:endParaRPr lang="ru-RU" b="1"/>
        </a:p>
      </dgm:t>
    </dgm:pt>
    <dgm:pt modelId="{620093D0-38FA-47BB-8A35-19659BE4AFF2}" type="parTrans" cxnId="{B7AC7380-C29A-4461-B7A2-67936A3F212B}">
      <dgm:prSet/>
      <dgm:spPr/>
      <dgm:t>
        <a:bodyPr/>
        <a:lstStyle/>
        <a:p>
          <a:endParaRPr lang="ru-RU" b="1"/>
        </a:p>
      </dgm:t>
    </dgm:pt>
    <dgm:pt modelId="{B3939F95-081D-4206-B8E3-193444BF9A31}" type="pres">
      <dgm:prSet presAssocID="{F336A8C0-8699-4A71-AC6F-12252A43338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13AC719-FCC8-4608-97C6-4C9C63BA3A72}" type="pres">
      <dgm:prSet presAssocID="{255F6C4E-2C40-4408-AEA8-9D0CD12D749F}" presName="linNode" presStyleCnt="0"/>
      <dgm:spPr/>
      <dgm:t>
        <a:bodyPr/>
        <a:lstStyle/>
        <a:p>
          <a:endParaRPr lang="ru-RU"/>
        </a:p>
      </dgm:t>
    </dgm:pt>
    <dgm:pt modelId="{9B3C47B1-F211-4791-82F1-9B007C327B06}" type="pres">
      <dgm:prSet presAssocID="{255F6C4E-2C40-4408-AEA8-9D0CD12D749F}" presName="parentText" presStyleLbl="node1" presStyleIdx="0" presStyleCnt="3" custScaleX="44009" custScaleY="13011" custLinFactNeighborX="-1260" custLinFactNeighborY="-2414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E9CA00-8499-454C-A17B-9E957B5D1C6A}" type="pres">
      <dgm:prSet presAssocID="{255F6C4E-2C40-4408-AEA8-9D0CD12D749F}" presName="descendantText" presStyleLbl="alignAccFollowNode1" presStyleIdx="0" presStyleCnt="3" custScaleX="128090" custScaleY="15308" custLinFactNeighborX="-616" custLinFactNeighborY="-29221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89EFDE53-4E4D-41BE-A366-38BA5F9C10BF}" type="pres">
      <dgm:prSet presAssocID="{046E48F1-85DB-4E3C-A06B-EC4B35E20127}" presName="sp" presStyleCnt="0"/>
      <dgm:spPr/>
      <dgm:t>
        <a:bodyPr/>
        <a:lstStyle/>
        <a:p>
          <a:endParaRPr lang="ru-RU"/>
        </a:p>
      </dgm:t>
    </dgm:pt>
    <dgm:pt modelId="{632F6914-406B-4C80-A3F9-9322EED569E0}" type="pres">
      <dgm:prSet presAssocID="{FB780F1F-9C70-4508-942E-63BF962449CD}" presName="linNode" presStyleCnt="0"/>
      <dgm:spPr/>
      <dgm:t>
        <a:bodyPr/>
        <a:lstStyle/>
        <a:p>
          <a:endParaRPr lang="ru-RU"/>
        </a:p>
      </dgm:t>
    </dgm:pt>
    <dgm:pt modelId="{7A6DC08E-F98E-46B3-8D9A-CF8FDF86E5BC}" type="pres">
      <dgm:prSet presAssocID="{FB780F1F-9C70-4508-942E-63BF962449CD}" presName="parentText" presStyleLbl="node1" presStyleIdx="1" presStyleCnt="3" custScaleX="44032" custScaleY="12982" custLinFactNeighborX="-846" custLinFactNeighborY="-2774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574C9B-8619-4A70-BAC0-7AE457C044F4}" type="pres">
      <dgm:prSet presAssocID="{FB780F1F-9C70-4508-942E-63BF962449CD}" presName="descendantText" presStyleLbl="alignAccFollowNode1" presStyleIdx="1" presStyleCnt="3" custScaleX="129035" custScaleY="13642" custLinFactNeighborX="-711" custLinFactNeighborY="-34368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744D5A41-99D5-4215-8821-215E88319070}" type="pres">
      <dgm:prSet presAssocID="{08BEB595-CFFD-401E-AC0E-79ACFEEF9B6A}" presName="sp" presStyleCnt="0"/>
      <dgm:spPr/>
      <dgm:t>
        <a:bodyPr/>
        <a:lstStyle/>
        <a:p>
          <a:endParaRPr lang="ru-RU"/>
        </a:p>
      </dgm:t>
    </dgm:pt>
    <dgm:pt modelId="{0074C97B-CF47-464D-A6BD-9C68C00B10B9}" type="pres">
      <dgm:prSet presAssocID="{AEA4B47D-7CB6-45B1-BE6C-615F0CEB9535}" presName="linNode" presStyleCnt="0"/>
      <dgm:spPr/>
      <dgm:t>
        <a:bodyPr/>
        <a:lstStyle/>
        <a:p>
          <a:endParaRPr lang="ru-RU"/>
        </a:p>
      </dgm:t>
    </dgm:pt>
    <dgm:pt modelId="{088310DF-E930-4292-976D-2D6596ACD883}" type="pres">
      <dgm:prSet presAssocID="{AEA4B47D-7CB6-45B1-BE6C-615F0CEB9535}" presName="parentText" presStyleLbl="node1" presStyleIdx="2" presStyleCnt="3" custScaleX="44009" custScaleY="13011" custLinFactNeighborX="-745" custLinFactNeighborY="-3220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2EF4B0-3C7A-458E-93FC-C7C7BBC541EE}" type="pres">
      <dgm:prSet presAssocID="{AEA4B47D-7CB6-45B1-BE6C-615F0CEB9535}" presName="descendantText" presStyleLbl="alignAccFollowNode1" presStyleIdx="2" presStyleCnt="3" custScaleX="129064" custScaleY="20300" custLinFactNeighborX="653" custLinFactNeighborY="-38976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</dgm:ptLst>
  <dgm:cxnLst>
    <dgm:cxn modelId="{0D327852-C46D-41C2-A047-D1EF9DC77320}" srcId="{F336A8C0-8699-4A71-AC6F-12252A433383}" destId="{255F6C4E-2C40-4408-AEA8-9D0CD12D749F}" srcOrd="0" destOrd="0" parTransId="{8E25AF11-FCF7-4F06-9A6E-E2EB30E28B00}" sibTransId="{046E48F1-85DB-4E3C-A06B-EC4B35E20127}"/>
    <dgm:cxn modelId="{BCCBECA5-50D2-4E7C-9346-4918F0BC40DA}" type="presOf" srcId="{F336A8C0-8699-4A71-AC6F-12252A433383}" destId="{B3939F95-081D-4206-B8E3-193444BF9A31}" srcOrd="0" destOrd="0" presId="urn:microsoft.com/office/officeart/2005/8/layout/vList5"/>
    <dgm:cxn modelId="{FB72CC4E-446D-43F3-915C-C99FC2289356}" type="presOf" srcId="{072BDD0E-8879-4FCF-985F-C3F2475D8B9D}" destId="{972EF4B0-3C7A-458E-93FC-C7C7BBC541EE}" srcOrd="0" destOrd="0" presId="urn:microsoft.com/office/officeart/2005/8/layout/vList5"/>
    <dgm:cxn modelId="{13F80E8C-ECB6-4FD8-92DD-48F25FF17008}" type="presOf" srcId="{FB780F1F-9C70-4508-942E-63BF962449CD}" destId="{7A6DC08E-F98E-46B3-8D9A-CF8FDF86E5BC}" srcOrd="0" destOrd="0" presId="urn:microsoft.com/office/officeart/2005/8/layout/vList5"/>
    <dgm:cxn modelId="{8F625923-A91A-406D-BCEB-CCA37A234E6F}" srcId="{F336A8C0-8699-4A71-AC6F-12252A433383}" destId="{AEA4B47D-7CB6-45B1-BE6C-615F0CEB9535}" srcOrd="2" destOrd="0" parTransId="{54A87D7C-28EE-4635-8992-120DBF9DE6FB}" sibTransId="{270F5E39-5085-457D-8C9C-2C279FE149D9}"/>
    <dgm:cxn modelId="{67361C55-7CE2-4570-872F-0FEDAD02E2CB}" srcId="{F336A8C0-8699-4A71-AC6F-12252A433383}" destId="{FB780F1F-9C70-4508-942E-63BF962449CD}" srcOrd="1" destOrd="0" parTransId="{96D188CD-3C8C-4AEC-BD56-EDB3D6AB8472}" sibTransId="{08BEB595-CFFD-401E-AC0E-79ACFEEF9B6A}"/>
    <dgm:cxn modelId="{A0989202-CDD9-483C-BB37-3B87745F7E7B}" srcId="{255F6C4E-2C40-4408-AEA8-9D0CD12D749F}" destId="{98F592F8-365C-4811-88D4-71EFAF65D19A}" srcOrd="0" destOrd="0" parTransId="{23BF5775-7968-4629-8ACD-28B3416B3330}" sibTransId="{64A26F08-C220-4683-9FA2-8147EF76DCE0}"/>
    <dgm:cxn modelId="{4744EEC3-B7C2-4A7F-B819-CC8D407C81F6}" type="presOf" srcId="{98F592F8-365C-4811-88D4-71EFAF65D19A}" destId="{79E9CA00-8499-454C-A17B-9E957B5D1C6A}" srcOrd="0" destOrd="0" presId="urn:microsoft.com/office/officeart/2005/8/layout/vList5"/>
    <dgm:cxn modelId="{DBCB60C3-FAF9-4145-9CBB-2FF15B7DB709}" type="presOf" srcId="{2DDFE93E-167D-4224-B506-D56F5079161F}" destId="{E4574C9B-8619-4A70-BAC0-7AE457C044F4}" srcOrd="0" destOrd="0" presId="urn:microsoft.com/office/officeart/2005/8/layout/vList5"/>
    <dgm:cxn modelId="{DE5E97AB-BACC-444D-9E14-273A8FB83F83}" type="presOf" srcId="{AEA4B47D-7CB6-45B1-BE6C-615F0CEB9535}" destId="{088310DF-E930-4292-976D-2D6596ACD883}" srcOrd="0" destOrd="0" presId="urn:microsoft.com/office/officeart/2005/8/layout/vList5"/>
    <dgm:cxn modelId="{B7AC7380-C29A-4461-B7A2-67936A3F212B}" srcId="{AEA4B47D-7CB6-45B1-BE6C-615F0CEB9535}" destId="{072BDD0E-8879-4FCF-985F-C3F2475D8B9D}" srcOrd="0" destOrd="0" parTransId="{620093D0-38FA-47BB-8A35-19659BE4AFF2}" sibTransId="{9FFF02DF-0F3F-4EFC-88DB-A9D46BAC86D5}"/>
    <dgm:cxn modelId="{E3E0546D-D17F-40FA-BDC8-68552963E349}" type="presOf" srcId="{255F6C4E-2C40-4408-AEA8-9D0CD12D749F}" destId="{9B3C47B1-F211-4791-82F1-9B007C327B06}" srcOrd="0" destOrd="0" presId="urn:microsoft.com/office/officeart/2005/8/layout/vList5"/>
    <dgm:cxn modelId="{AC9E8836-F6AB-4244-A5F3-787857D27912}" srcId="{FB780F1F-9C70-4508-942E-63BF962449CD}" destId="{2DDFE93E-167D-4224-B506-D56F5079161F}" srcOrd="0" destOrd="0" parTransId="{690AD8C1-E692-42E8-AB21-2651C62F95F7}" sibTransId="{59DD22D8-C8F5-4370-8C49-3F1B86B82FC7}"/>
    <dgm:cxn modelId="{E4E493B4-D440-4FA4-A4EF-F99A404D12F4}" type="presParOf" srcId="{B3939F95-081D-4206-B8E3-193444BF9A31}" destId="{613AC719-FCC8-4608-97C6-4C9C63BA3A72}" srcOrd="0" destOrd="0" presId="urn:microsoft.com/office/officeart/2005/8/layout/vList5"/>
    <dgm:cxn modelId="{F5CC5166-6768-4019-8BDD-F96B301D8B67}" type="presParOf" srcId="{613AC719-FCC8-4608-97C6-4C9C63BA3A72}" destId="{9B3C47B1-F211-4791-82F1-9B007C327B06}" srcOrd="0" destOrd="0" presId="urn:microsoft.com/office/officeart/2005/8/layout/vList5"/>
    <dgm:cxn modelId="{6E028512-143D-4D2E-95F2-05142B26D829}" type="presParOf" srcId="{613AC719-FCC8-4608-97C6-4C9C63BA3A72}" destId="{79E9CA00-8499-454C-A17B-9E957B5D1C6A}" srcOrd="1" destOrd="0" presId="urn:microsoft.com/office/officeart/2005/8/layout/vList5"/>
    <dgm:cxn modelId="{9D5292BE-DCF7-433B-9E0F-551FC7FA5ACE}" type="presParOf" srcId="{B3939F95-081D-4206-B8E3-193444BF9A31}" destId="{89EFDE53-4E4D-41BE-A366-38BA5F9C10BF}" srcOrd="1" destOrd="0" presId="urn:microsoft.com/office/officeart/2005/8/layout/vList5"/>
    <dgm:cxn modelId="{10DCC3F5-0ABF-4750-B719-EDBAA9097FDC}" type="presParOf" srcId="{B3939F95-081D-4206-B8E3-193444BF9A31}" destId="{632F6914-406B-4C80-A3F9-9322EED569E0}" srcOrd="2" destOrd="0" presId="urn:microsoft.com/office/officeart/2005/8/layout/vList5"/>
    <dgm:cxn modelId="{56890E01-9B65-4475-943E-490D36470A92}" type="presParOf" srcId="{632F6914-406B-4C80-A3F9-9322EED569E0}" destId="{7A6DC08E-F98E-46B3-8D9A-CF8FDF86E5BC}" srcOrd="0" destOrd="0" presId="urn:microsoft.com/office/officeart/2005/8/layout/vList5"/>
    <dgm:cxn modelId="{6769C0C5-E2A2-4B57-BBEE-5E692E9FA4F4}" type="presParOf" srcId="{632F6914-406B-4C80-A3F9-9322EED569E0}" destId="{E4574C9B-8619-4A70-BAC0-7AE457C044F4}" srcOrd="1" destOrd="0" presId="urn:microsoft.com/office/officeart/2005/8/layout/vList5"/>
    <dgm:cxn modelId="{5FFE0AAB-F6DA-4632-9A9E-03B212F79F52}" type="presParOf" srcId="{B3939F95-081D-4206-B8E3-193444BF9A31}" destId="{744D5A41-99D5-4215-8821-215E88319070}" srcOrd="3" destOrd="0" presId="urn:microsoft.com/office/officeart/2005/8/layout/vList5"/>
    <dgm:cxn modelId="{7395A24C-2F44-43DF-B08A-4E6C8ED1E731}" type="presParOf" srcId="{B3939F95-081D-4206-B8E3-193444BF9A31}" destId="{0074C97B-CF47-464D-A6BD-9C68C00B10B9}" srcOrd="4" destOrd="0" presId="urn:microsoft.com/office/officeart/2005/8/layout/vList5"/>
    <dgm:cxn modelId="{9F659EA7-4BDE-4DD1-874C-1BDD51002144}" type="presParOf" srcId="{0074C97B-CF47-464D-A6BD-9C68C00B10B9}" destId="{088310DF-E930-4292-976D-2D6596ACD883}" srcOrd="0" destOrd="0" presId="urn:microsoft.com/office/officeart/2005/8/layout/vList5"/>
    <dgm:cxn modelId="{0C819E47-219C-41B5-A761-F8CD3FBA024F}" type="presParOf" srcId="{0074C97B-CF47-464D-A6BD-9C68C00B10B9}" destId="{972EF4B0-3C7A-458E-93FC-C7C7BBC541EE}" srcOrd="1" destOrd="0" presId="urn:microsoft.com/office/officeart/2005/8/layout/vList5"/>
  </dgm:cxnLst>
  <dgm:bg>
    <a:noFill/>
  </dgm:bg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2648408-2F93-4E59-A283-65E4DE093463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16DDA7B8-C3C3-4956-93C1-76A00A1350FA}">
      <dgm:prSet phldrT="[Текст]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ru-RU" b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Сокращение бюджетных средств на закупку товаров, работ и услуг по итогам проведения торгов 16</a:t>
          </a:r>
          <a:r>
            <a:rPr lang="ru-RU" b="1" i="0" u="none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 млн. 808,4 тыс.руб.  </a:t>
          </a:r>
          <a:endParaRPr lang="ru-RU" b="1" dirty="0">
            <a:solidFill>
              <a:schemeClr val="bg2">
                <a:lumMod val="1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B4B251D7-9F20-46CC-A626-C48A0B51516C}" type="parTrans" cxnId="{7D268E20-D21C-4720-9912-90DD6C6E86A9}">
      <dgm:prSet/>
      <dgm:spPr/>
      <dgm:t>
        <a:bodyPr/>
        <a:lstStyle/>
        <a:p>
          <a:endParaRPr lang="ru-RU"/>
        </a:p>
      </dgm:t>
    </dgm:pt>
    <dgm:pt modelId="{D34EB8BF-9BDB-4002-B872-0A004953114F}" type="sibTrans" cxnId="{7D268E20-D21C-4720-9912-90DD6C6E86A9}">
      <dgm:prSet/>
      <dgm:spPr/>
      <dgm:t>
        <a:bodyPr/>
        <a:lstStyle/>
        <a:p>
          <a:endParaRPr lang="ru-RU"/>
        </a:p>
      </dgm:t>
    </dgm:pt>
    <dgm:pt modelId="{07164CB3-7A22-45A4-BC33-5AD97DC0AA03}">
      <dgm:prSet phldrT="[Текст]"/>
      <dgm:spPr/>
      <dgm:t>
        <a:bodyPr/>
        <a:lstStyle/>
        <a:p>
          <a:r>
            <a:rPr lang="ru-RU" b="1" i="0" u="none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Расширение перечня и объема платных услуг 19 млн.819,2 тыс.руб.  </a:t>
          </a:r>
          <a:endParaRPr lang="ru-RU" b="1" i="0" u="none" dirty="0">
            <a:solidFill>
              <a:schemeClr val="bg2">
                <a:lumMod val="1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0B565B04-85D1-4F80-B610-EA0CBF170AD7}" type="parTrans" cxnId="{4A410467-DADA-4782-B7F6-8DEA4FE2EAD4}">
      <dgm:prSet/>
      <dgm:spPr/>
      <dgm:t>
        <a:bodyPr/>
        <a:lstStyle/>
        <a:p>
          <a:endParaRPr lang="ru-RU"/>
        </a:p>
      </dgm:t>
    </dgm:pt>
    <dgm:pt modelId="{591903D9-D3A5-4442-A972-5373E85BB569}" type="sibTrans" cxnId="{4A410467-DADA-4782-B7F6-8DEA4FE2EAD4}">
      <dgm:prSet/>
      <dgm:spPr/>
      <dgm:t>
        <a:bodyPr/>
        <a:lstStyle/>
        <a:p>
          <a:endParaRPr lang="ru-RU"/>
        </a:p>
      </dgm:t>
    </dgm:pt>
    <dgm:pt modelId="{FE9033C3-C87D-452E-AA22-D57702EEF9F8}">
      <dgm:prSet phldrT="[Текст]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ru-RU" b="1" i="0" u="none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Участие в государственной программе  "Поддержка занятости населения"         1 млн.206,7 тыс.руб.  </a:t>
          </a:r>
          <a:endParaRPr lang="ru-RU" b="1" i="0" u="none" dirty="0">
            <a:solidFill>
              <a:schemeClr val="bg2">
                <a:lumMod val="1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515E99B9-87A6-47EC-A1A7-E84664F9AE01}" type="parTrans" cxnId="{B4BDC04F-6EEE-4434-BC9E-5181050954B1}">
      <dgm:prSet/>
      <dgm:spPr/>
      <dgm:t>
        <a:bodyPr/>
        <a:lstStyle/>
        <a:p>
          <a:endParaRPr lang="ru-RU"/>
        </a:p>
      </dgm:t>
    </dgm:pt>
    <dgm:pt modelId="{DA4141FF-B882-42D6-AECD-A6B1D9A9A5D8}" type="sibTrans" cxnId="{B4BDC04F-6EEE-4434-BC9E-5181050954B1}">
      <dgm:prSet/>
      <dgm:spPr/>
      <dgm:t>
        <a:bodyPr/>
        <a:lstStyle/>
        <a:p>
          <a:endParaRPr lang="ru-RU"/>
        </a:p>
      </dgm:t>
    </dgm:pt>
    <dgm:pt modelId="{7F9E0085-5E19-4D71-AB83-55DF298FFC38}">
      <dgm:prSet phldrT="[Текст]"/>
      <dgm:spPr/>
      <dgm:t>
        <a:bodyPr/>
        <a:lstStyle/>
        <a:p>
          <a:r>
            <a:rPr lang="ru-RU" b="1" i="0" u="none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Безвозмездные поступления  186 млн.203,7 тыс.руб.  </a:t>
          </a:r>
          <a:endParaRPr lang="ru-RU" b="1" i="0" u="none" dirty="0">
            <a:solidFill>
              <a:schemeClr val="bg2">
                <a:lumMod val="1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018F103D-5B31-4CB0-A78E-ED26ABA2CD7E}" type="parTrans" cxnId="{4D6646DA-EA14-4081-B0EB-7C9C0B6364D9}">
      <dgm:prSet/>
      <dgm:spPr/>
      <dgm:t>
        <a:bodyPr/>
        <a:lstStyle/>
        <a:p>
          <a:endParaRPr lang="ru-RU"/>
        </a:p>
      </dgm:t>
    </dgm:pt>
    <dgm:pt modelId="{6A0B4A34-A46A-446C-BE6E-4DD60A198925}" type="sibTrans" cxnId="{4D6646DA-EA14-4081-B0EB-7C9C0B6364D9}">
      <dgm:prSet/>
      <dgm:spPr/>
      <dgm:t>
        <a:bodyPr/>
        <a:lstStyle/>
        <a:p>
          <a:endParaRPr lang="ru-RU"/>
        </a:p>
      </dgm:t>
    </dgm:pt>
    <dgm:pt modelId="{71137D9A-9151-4894-9B7A-54E102F0137B}">
      <dgm:prSet phldrT="[Текст]"/>
      <dgm:spPr/>
      <dgm:t>
        <a:bodyPr/>
        <a:lstStyle/>
        <a:p>
          <a:r>
            <a:rPr lang="ru-RU" b="1" i="0" u="none" strike="noStrike" baseline="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Оптимизация</a:t>
          </a:r>
          <a:r>
            <a:rPr lang="ru-RU" b="1" i="0" u="none" strike="noStrike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 расход на содержание работников </a:t>
          </a:r>
          <a:r>
            <a:rPr lang="ru-RU" b="1" i="0" u="none" strike="noStrike" baseline="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ОМС</a:t>
          </a:r>
          <a:r>
            <a:rPr lang="ru-RU" b="1" i="0" u="none" strike="noStrike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 32 млн. 822,7 тыс.руб.</a:t>
          </a:r>
          <a:r>
            <a:rPr lang="ru-RU" b="1" i="0" u="none" strike="sngStrike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  </a:t>
          </a:r>
          <a:endParaRPr lang="ru-RU" b="1" i="0" u="none" strike="sngStrike" dirty="0">
            <a:solidFill>
              <a:schemeClr val="bg2">
                <a:lumMod val="1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C0E8400F-3E0C-4ACE-81A9-A3C9549FE9CB}" type="parTrans" cxnId="{5156FC20-E1B5-4189-86BC-BDD54A66430D}">
      <dgm:prSet/>
      <dgm:spPr/>
      <dgm:t>
        <a:bodyPr/>
        <a:lstStyle/>
        <a:p>
          <a:endParaRPr lang="ru-RU"/>
        </a:p>
      </dgm:t>
    </dgm:pt>
    <dgm:pt modelId="{F64196B4-B1E2-4A0C-908E-00D8548BDF00}" type="sibTrans" cxnId="{5156FC20-E1B5-4189-86BC-BDD54A66430D}">
      <dgm:prSet/>
      <dgm:spPr/>
      <dgm:t>
        <a:bodyPr/>
        <a:lstStyle/>
        <a:p>
          <a:endParaRPr lang="ru-RU"/>
        </a:p>
      </dgm:t>
    </dgm:pt>
    <dgm:pt modelId="{56EC4896-A52E-457E-83E8-31C23856C627}">
      <dgm:prSet phldrT="[Текст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b="1" i="0" u="none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Передача муниципальных услуг негосударственным (немуниципальным) организациям в т.ч. социально ориентированным некоммерческим организациям   41 млн.434,6 тыс. руб.</a:t>
          </a:r>
          <a:endParaRPr lang="ru-RU" b="1" i="0" u="none" dirty="0">
            <a:solidFill>
              <a:schemeClr val="bg2">
                <a:lumMod val="1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0C15DC6F-19C9-4652-A7D4-2B8551BB7B58}" type="parTrans" cxnId="{3459F2A0-BD14-4AA8-AF6D-1236D9E2E924}">
      <dgm:prSet/>
      <dgm:spPr/>
      <dgm:t>
        <a:bodyPr/>
        <a:lstStyle/>
        <a:p>
          <a:endParaRPr lang="ru-RU"/>
        </a:p>
      </dgm:t>
    </dgm:pt>
    <dgm:pt modelId="{7FB9607F-135D-4F13-9DFF-02412F18938F}" type="sibTrans" cxnId="{3459F2A0-BD14-4AA8-AF6D-1236D9E2E924}">
      <dgm:prSet/>
      <dgm:spPr/>
      <dgm:t>
        <a:bodyPr/>
        <a:lstStyle/>
        <a:p>
          <a:endParaRPr lang="ru-RU"/>
        </a:p>
      </dgm:t>
    </dgm:pt>
    <dgm:pt modelId="{61F6E57D-45E9-440A-A306-6ACDCB13C134}">
      <dgm:prSet phldrT="[Текст]"/>
      <dgm:spPr/>
      <dgm:t>
        <a:bodyPr/>
        <a:lstStyle/>
        <a:p>
          <a:r>
            <a:rPr lang="ru-RU" b="1" i="0" u="none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За счет страховых взносов на проведение предупредительных мер по сокращению производственного травматизма и профессиональных заболеваний работников, занятых на работах с вредными и (или) опасными производственными факторами 210,4 тыс. руб.</a:t>
          </a:r>
          <a:endParaRPr lang="ru-RU" b="1" i="0" u="none" dirty="0">
            <a:solidFill>
              <a:schemeClr val="bg2">
                <a:lumMod val="1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02005A9B-E1A8-4963-AACB-56622ED89399}" type="parTrans" cxnId="{6E11AC9A-F859-4DF7-81BA-C29A034B1697}">
      <dgm:prSet/>
      <dgm:spPr/>
      <dgm:t>
        <a:bodyPr/>
        <a:lstStyle/>
        <a:p>
          <a:endParaRPr lang="ru-RU"/>
        </a:p>
      </dgm:t>
    </dgm:pt>
    <dgm:pt modelId="{213E577C-9323-4F64-B38E-4FE6D615CAAA}" type="sibTrans" cxnId="{6E11AC9A-F859-4DF7-81BA-C29A034B1697}">
      <dgm:prSet/>
      <dgm:spPr/>
      <dgm:t>
        <a:bodyPr/>
        <a:lstStyle/>
        <a:p>
          <a:endParaRPr lang="ru-RU"/>
        </a:p>
      </dgm:t>
    </dgm:pt>
    <dgm:pt modelId="{7061E290-C234-46F3-951E-556FD3528035}" type="pres">
      <dgm:prSet presAssocID="{D2648408-2F93-4E59-A283-65E4DE093463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09C49FFC-917A-4275-A231-4F38DC6FB8FA}" type="pres">
      <dgm:prSet presAssocID="{D2648408-2F93-4E59-A283-65E4DE093463}" presName="Name1" presStyleCnt="0"/>
      <dgm:spPr/>
      <dgm:t>
        <a:bodyPr/>
        <a:lstStyle/>
        <a:p>
          <a:endParaRPr lang="ru-RU"/>
        </a:p>
      </dgm:t>
    </dgm:pt>
    <dgm:pt modelId="{4A46953D-3BFF-45D4-911E-E5F4B5555D85}" type="pres">
      <dgm:prSet presAssocID="{D2648408-2F93-4E59-A283-65E4DE093463}" presName="cycle" presStyleCnt="0"/>
      <dgm:spPr/>
      <dgm:t>
        <a:bodyPr/>
        <a:lstStyle/>
        <a:p>
          <a:endParaRPr lang="ru-RU"/>
        </a:p>
      </dgm:t>
    </dgm:pt>
    <dgm:pt modelId="{A52ECF17-7195-46DB-9DD6-7FA94BD70ED8}" type="pres">
      <dgm:prSet presAssocID="{D2648408-2F93-4E59-A283-65E4DE093463}" presName="srcNode" presStyleLbl="node1" presStyleIdx="0" presStyleCnt="7"/>
      <dgm:spPr/>
      <dgm:t>
        <a:bodyPr/>
        <a:lstStyle/>
        <a:p>
          <a:endParaRPr lang="ru-RU"/>
        </a:p>
      </dgm:t>
    </dgm:pt>
    <dgm:pt modelId="{BBDC174E-780C-4044-BBFC-BE5048517A0D}" type="pres">
      <dgm:prSet presAssocID="{D2648408-2F93-4E59-A283-65E4DE093463}" presName="conn" presStyleLbl="parChTrans1D2" presStyleIdx="0" presStyleCnt="1"/>
      <dgm:spPr/>
      <dgm:t>
        <a:bodyPr/>
        <a:lstStyle/>
        <a:p>
          <a:endParaRPr lang="ru-RU"/>
        </a:p>
      </dgm:t>
    </dgm:pt>
    <dgm:pt modelId="{51E3F4AD-5466-478C-8497-685FD885919D}" type="pres">
      <dgm:prSet presAssocID="{D2648408-2F93-4E59-A283-65E4DE093463}" presName="extraNode" presStyleLbl="node1" presStyleIdx="0" presStyleCnt="7"/>
      <dgm:spPr/>
      <dgm:t>
        <a:bodyPr/>
        <a:lstStyle/>
        <a:p>
          <a:endParaRPr lang="ru-RU"/>
        </a:p>
      </dgm:t>
    </dgm:pt>
    <dgm:pt modelId="{B8FFD9BF-34E5-4E9E-9ACB-BE6C42EDDBCF}" type="pres">
      <dgm:prSet presAssocID="{D2648408-2F93-4E59-A283-65E4DE093463}" presName="dstNode" presStyleLbl="node1" presStyleIdx="0" presStyleCnt="7"/>
      <dgm:spPr/>
      <dgm:t>
        <a:bodyPr/>
        <a:lstStyle/>
        <a:p>
          <a:endParaRPr lang="ru-RU"/>
        </a:p>
      </dgm:t>
    </dgm:pt>
    <dgm:pt modelId="{21331DC1-3797-4735-9152-650F3BE4CF5D}" type="pres">
      <dgm:prSet presAssocID="{16DDA7B8-C3C3-4956-93C1-76A00A1350FA}" presName="text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E64EFC-489D-4084-9972-A90DA8D0989C}" type="pres">
      <dgm:prSet presAssocID="{16DDA7B8-C3C3-4956-93C1-76A00A1350FA}" presName="accent_1" presStyleCnt="0"/>
      <dgm:spPr/>
      <dgm:t>
        <a:bodyPr/>
        <a:lstStyle/>
        <a:p>
          <a:endParaRPr lang="ru-RU"/>
        </a:p>
      </dgm:t>
    </dgm:pt>
    <dgm:pt modelId="{C8D2AC8F-C3EA-452A-8A0E-42AD9470C76F}" type="pres">
      <dgm:prSet presAssocID="{16DDA7B8-C3C3-4956-93C1-76A00A1350FA}" presName="accentRepeatNode" presStyleLbl="solidFgAcc1" presStyleIdx="0" presStyleCnt="7"/>
      <dgm:spPr/>
      <dgm:t>
        <a:bodyPr/>
        <a:lstStyle/>
        <a:p>
          <a:endParaRPr lang="ru-RU"/>
        </a:p>
      </dgm:t>
    </dgm:pt>
    <dgm:pt modelId="{2D947784-3690-4AC2-B275-08643649CDA5}" type="pres">
      <dgm:prSet presAssocID="{07164CB3-7A22-45A4-BC33-5AD97DC0AA03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6F13E-D8A9-42A1-86D7-1D017D8EA53C}" type="pres">
      <dgm:prSet presAssocID="{07164CB3-7A22-45A4-BC33-5AD97DC0AA03}" presName="accent_2" presStyleCnt="0"/>
      <dgm:spPr/>
      <dgm:t>
        <a:bodyPr/>
        <a:lstStyle/>
        <a:p>
          <a:endParaRPr lang="ru-RU"/>
        </a:p>
      </dgm:t>
    </dgm:pt>
    <dgm:pt modelId="{142AC896-8044-4711-AFF7-D09AFD412CDA}" type="pres">
      <dgm:prSet presAssocID="{07164CB3-7A22-45A4-BC33-5AD97DC0AA03}" presName="accentRepeatNode" presStyleLbl="solidFgAcc1" presStyleIdx="1" presStyleCnt="7"/>
      <dgm:spPr/>
      <dgm:t>
        <a:bodyPr/>
        <a:lstStyle/>
        <a:p>
          <a:endParaRPr lang="ru-RU"/>
        </a:p>
      </dgm:t>
    </dgm:pt>
    <dgm:pt modelId="{D6913B5E-CD0E-4AED-9BB1-26F7C5549F79}" type="pres">
      <dgm:prSet presAssocID="{FE9033C3-C87D-452E-AA22-D57702EEF9F8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4FD4E7-8AF8-4A12-B611-5962E1584FEC}" type="pres">
      <dgm:prSet presAssocID="{FE9033C3-C87D-452E-AA22-D57702EEF9F8}" presName="accent_3" presStyleCnt="0"/>
      <dgm:spPr/>
      <dgm:t>
        <a:bodyPr/>
        <a:lstStyle/>
        <a:p>
          <a:endParaRPr lang="ru-RU"/>
        </a:p>
      </dgm:t>
    </dgm:pt>
    <dgm:pt modelId="{62DF3781-3851-448D-BE45-F3AE334E7861}" type="pres">
      <dgm:prSet presAssocID="{FE9033C3-C87D-452E-AA22-D57702EEF9F8}" presName="accentRepeatNode" presStyleLbl="solidFgAcc1" presStyleIdx="2" presStyleCnt="7"/>
      <dgm:spPr/>
      <dgm:t>
        <a:bodyPr/>
        <a:lstStyle/>
        <a:p>
          <a:endParaRPr lang="ru-RU"/>
        </a:p>
      </dgm:t>
    </dgm:pt>
    <dgm:pt modelId="{8265D8E2-A31A-4866-B600-C65E437A93A4}" type="pres">
      <dgm:prSet presAssocID="{7F9E0085-5E19-4D71-AB83-55DF298FFC38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5B375B-6337-40F1-A1BD-667ACE22EF57}" type="pres">
      <dgm:prSet presAssocID="{7F9E0085-5E19-4D71-AB83-55DF298FFC38}" presName="accent_4" presStyleCnt="0"/>
      <dgm:spPr/>
      <dgm:t>
        <a:bodyPr/>
        <a:lstStyle/>
        <a:p>
          <a:endParaRPr lang="ru-RU"/>
        </a:p>
      </dgm:t>
    </dgm:pt>
    <dgm:pt modelId="{6DBEF198-7FAF-4A44-A618-3C40A6EAA8E8}" type="pres">
      <dgm:prSet presAssocID="{7F9E0085-5E19-4D71-AB83-55DF298FFC38}" presName="accentRepeatNode" presStyleLbl="solidFgAcc1" presStyleIdx="3" presStyleCnt="7"/>
      <dgm:spPr/>
      <dgm:t>
        <a:bodyPr/>
        <a:lstStyle/>
        <a:p>
          <a:endParaRPr lang="ru-RU"/>
        </a:p>
      </dgm:t>
    </dgm:pt>
    <dgm:pt modelId="{0796E35F-C21D-41BB-9F93-4BF7FDA5FDDC}" type="pres">
      <dgm:prSet presAssocID="{71137D9A-9151-4894-9B7A-54E102F0137B}" presName="text_5" presStyleLbl="node1" presStyleIdx="4" presStyleCnt="7" custLinFactNeighborX="201" custLinFactNeighborY="-38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0D4F2D-8DD4-4167-9537-DC7C6BEBC526}" type="pres">
      <dgm:prSet presAssocID="{71137D9A-9151-4894-9B7A-54E102F0137B}" presName="accent_5" presStyleCnt="0"/>
      <dgm:spPr/>
      <dgm:t>
        <a:bodyPr/>
        <a:lstStyle/>
        <a:p>
          <a:endParaRPr lang="ru-RU"/>
        </a:p>
      </dgm:t>
    </dgm:pt>
    <dgm:pt modelId="{E23B8325-C333-4F49-9E17-FAF59A63CE36}" type="pres">
      <dgm:prSet presAssocID="{71137D9A-9151-4894-9B7A-54E102F0137B}" presName="accentRepeatNode" presStyleLbl="solidFgAcc1" presStyleIdx="4" presStyleCnt="7"/>
      <dgm:spPr/>
      <dgm:t>
        <a:bodyPr/>
        <a:lstStyle/>
        <a:p>
          <a:endParaRPr lang="ru-RU"/>
        </a:p>
      </dgm:t>
    </dgm:pt>
    <dgm:pt modelId="{7C1F30B6-A2F2-48B3-8467-58A6AA11B38F}" type="pres">
      <dgm:prSet presAssocID="{56EC4896-A52E-457E-83E8-31C23856C627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9E8A66-247E-45E5-8420-943652935415}" type="pres">
      <dgm:prSet presAssocID="{56EC4896-A52E-457E-83E8-31C23856C627}" presName="accent_6" presStyleCnt="0"/>
      <dgm:spPr/>
    </dgm:pt>
    <dgm:pt modelId="{04338C7D-2A61-42EC-B283-A25777D22807}" type="pres">
      <dgm:prSet presAssocID="{56EC4896-A52E-457E-83E8-31C23856C627}" presName="accentRepeatNode" presStyleLbl="solidFgAcc1" presStyleIdx="5" presStyleCnt="7"/>
      <dgm:spPr/>
    </dgm:pt>
    <dgm:pt modelId="{2327B909-A576-453D-9CD3-F475427F117B}" type="pres">
      <dgm:prSet presAssocID="{61F6E57D-45E9-440A-A306-6ACDCB13C134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BE6715-4FC5-4EEF-B940-3830A09BA81D}" type="pres">
      <dgm:prSet presAssocID="{61F6E57D-45E9-440A-A306-6ACDCB13C134}" presName="accent_7" presStyleCnt="0"/>
      <dgm:spPr/>
    </dgm:pt>
    <dgm:pt modelId="{60110F1D-F6DC-49E3-A413-8BD4F132D800}" type="pres">
      <dgm:prSet presAssocID="{61F6E57D-45E9-440A-A306-6ACDCB13C134}" presName="accentRepeatNode" presStyleLbl="solidFgAcc1" presStyleIdx="6" presStyleCnt="7"/>
      <dgm:spPr/>
      <dgm:t>
        <a:bodyPr/>
        <a:lstStyle/>
        <a:p>
          <a:endParaRPr lang="ru-RU"/>
        </a:p>
      </dgm:t>
    </dgm:pt>
  </dgm:ptLst>
  <dgm:cxnLst>
    <dgm:cxn modelId="{74B516A4-0EE7-494C-BA22-D5AD4586D6EA}" type="presOf" srcId="{61F6E57D-45E9-440A-A306-6ACDCB13C134}" destId="{2327B909-A576-453D-9CD3-F475427F117B}" srcOrd="0" destOrd="0" presId="urn:microsoft.com/office/officeart/2008/layout/VerticalCurvedList"/>
    <dgm:cxn modelId="{6E11AC9A-F859-4DF7-81BA-C29A034B1697}" srcId="{D2648408-2F93-4E59-A283-65E4DE093463}" destId="{61F6E57D-45E9-440A-A306-6ACDCB13C134}" srcOrd="6" destOrd="0" parTransId="{02005A9B-E1A8-4963-AACB-56622ED89399}" sibTransId="{213E577C-9323-4F64-B38E-4FE6D615CAAA}"/>
    <dgm:cxn modelId="{C8B17BB7-4D37-423C-A38E-8FA7485110C4}" type="presOf" srcId="{16DDA7B8-C3C3-4956-93C1-76A00A1350FA}" destId="{21331DC1-3797-4735-9152-650F3BE4CF5D}" srcOrd="0" destOrd="0" presId="urn:microsoft.com/office/officeart/2008/layout/VerticalCurvedList"/>
    <dgm:cxn modelId="{4D6646DA-EA14-4081-B0EB-7C9C0B6364D9}" srcId="{D2648408-2F93-4E59-A283-65E4DE093463}" destId="{7F9E0085-5E19-4D71-AB83-55DF298FFC38}" srcOrd="3" destOrd="0" parTransId="{018F103D-5B31-4CB0-A78E-ED26ABA2CD7E}" sibTransId="{6A0B4A34-A46A-446C-BE6E-4DD60A198925}"/>
    <dgm:cxn modelId="{3459F2A0-BD14-4AA8-AF6D-1236D9E2E924}" srcId="{D2648408-2F93-4E59-A283-65E4DE093463}" destId="{56EC4896-A52E-457E-83E8-31C23856C627}" srcOrd="5" destOrd="0" parTransId="{0C15DC6F-19C9-4652-A7D4-2B8551BB7B58}" sibTransId="{7FB9607F-135D-4F13-9DFF-02412F18938F}"/>
    <dgm:cxn modelId="{CD776305-46D1-47B2-A971-96B711C6EE68}" type="presOf" srcId="{71137D9A-9151-4894-9B7A-54E102F0137B}" destId="{0796E35F-C21D-41BB-9F93-4BF7FDA5FDDC}" srcOrd="0" destOrd="0" presId="urn:microsoft.com/office/officeart/2008/layout/VerticalCurvedList"/>
    <dgm:cxn modelId="{67C7C9CA-F51F-4622-B4F1-DE9DC7D63058}" type="presOf" srcId="{7F9E0085-5E19-4D71-AB83-55DF298FFC38}" destId="{8265D8E2-A31A-4866-B600-C65E437A93A4}" srcOrd="0" destOrd="0" presId="urn:microsoft.com/office/officeart/2008/layout/VerticalCurvedList"/>
    <dgm:cxn modelId="{6EBC0710-9F58-4359-B530-EA0958B61DFD}" type="presOf" srcId="{D2648408-2F93-4E59-A283-65E4DE093463}" destId="{7061E290-C234-46F3-951E-556FD3528035}" srcOrd="0" destOrd="0" presId="urn:microsoft.com/office/officeart/2008/layout/VerticalCurvedList"/>
    <dgm:cxn modelId="{5156FC20-E1B5-4189-86BC-BDD54A66430D}" srcId="{D2648408-2F93-4E59-A283-65E4DE093463}" destId="{71137D9A-9151-4894-9B7A-54E102F0137B}" srcOrd="4" destOrd="0" parTransId="{C0E8400F-3E0C-4ACE-81A9-A3C9549FE9CB}" sibTransId="{F64196B4-B1E2-4A0C-908E-00D8548BDF00}"/>
    <dgm:cxn modelId="{945E51F2-2F4D-4D95-B810-7E3314095F12}" type="presOf" srcId="{56EC4896-A52E-457E-83E8-31C23856C627}" destId="{7C1F30B6-A2F2-48B3-8467-58A6AA11B38F}" srcOrd="0" destOrd="0" presId="urn:microsoft.com/office/officeart/2008/layout/VerticalCurvedList"/>
    <dgm:cxn modelId="{F4F4FB81-6259-47A0-BC6F-05FAF2E5EC81}" type="presOf" srcId="{FE9033C3-C87D-452E-AA22-D57702EEF9F8}" destId="{D6913B5E-CD0E-4AED-9BB1-26F7C5549F79}" srcOrd="0" destOrd="0" presId="urn:microsoft.com/office/officeart/2008/layout/VerticalCurvedList"/>
    <dgm:cxn modelId="{AA8FDB09-E119-44D0-B729-3B498BCC15C8}" type="presOf" srcId="{D34EB8BF-9BDB-4002-B872-0A004953114F}" destId="{BBDC174E-780C-4044-BBFC-BE5048517A0D}" srcOrd="0" destOrd="0" presId="urn:microsoft.com/office/officeart/2008/layout/VerticalCurvedList"/>
    <dgm:cxn modelId="{7D268E20-D21C-4720-9912-90DD6C6E86A9}" srcId="{D2648408-2F93-4E59-A283-65E4DE093463}" destId="{16DDA7B8-C3C3-4956-93C1-76A00A1350FA}" srcOrd="0" destOrd="0" parTransId="{B4B251D7-9F20-46CC-A626-C48A0B51516C}" sibTransId="{D34EB8BF-9BDB-4002-B872-0A004953114F}"/>
    <dgm:cxn modelId="{4A410467-DADA-4782-B7F6-8DEA4FE2EAD4}" srcId="{D2648408-2F93-4E59-A283-65E4DE093463}" destId="{07164CB3-7A22-45A4-BC33-5AD97DC0AA03}" srcOrd="1" destOrd="0" parTransId="{0B565B04-85D1-4F80-B610-EA0CBF170AD7}" sibTransId="{591903D9-D3A5-4442-A972-5373E85BB569}"/>
    <dgm:cxn modelId="{F4CD6860-79FA-4FF1-8B13-F8A0848CF9D9}" type="presOf" srcId="{07164CB3-7A22-45A4-BC33-5AD97DC0AA03}" destId="{2D947784-3690-4AC2-B275-08643649CDA5}" srcOrd="0" destOrd="0" presId="urn:microsoft.com/office/officeart/2008/layout/VerticalCurvedList"/>
    <dgm:cxn modelId="{B4BDC04F-6EEE-4434-BC9E-5181050954B1}" srcId="{D2648408-2F93-4E59-A283-65E4DE093463}" destId="{FE9033C3-C87D-452E-AA22-D57702EEF9F8}" srcOrd="2" destOrd="0" parTransId="{515E99B9-87A6-47EC-A1A7-E84664F9AE01}" sibTransId="{DA4141FF-B882-42D6-AECD-A6B1D9A9A5D8}"/>
    <dgm:cxn modelId="{321D6A74-4994-4FCE-A3A4-34553A93B5D2}" type="presParOf" srcId="{7061E290-C234-46F3-951E-556FD3528035}" destId="{09C49FFC-917A-4275-A231-4F38DC6FB8FA}" srcOrd="0" destOrd="0" presId="urn:microsoft.com/office/officeart/2008/layout/VerticalCurvedList"/>
    <dgm:cxn modelId="{CA2EF040-70BA-4F63-82FD-BC542088DC39}" type="presParOf" srcId="{09C49FFC-917A-4275-A231-4F38DC6FB8FA}" destId="{4A46953D-3BFF-45D4-911E-E5F4B5555D85}" srcOrd="0" destOrd="0" presId="urn:microsoft.com/office/officeart/2008/layout/VerticalCurvedList"/>
    <dgm:cxn modelId="{F88C1DBD-0317-4EC7-B3AA-21D5240BD99D}" type="presParOf" srcId="{4A46953D-3BFF-45D4-911E-E5F4B5555D85}" destId="{A52ECF17-7195-46DB-9DD6-7FA94BD70ED8}" srcOrd="0" destOrd="0" presId="urn:microsoft.com/office/officeart/2008/layout/VerticalCurvedList"/>
    <dgm:cxn modelId="{E72085CF-16F8-49AC-A0F6-4BCB98A12AE8}" type="presParOf" srcId="{4A46953D-3BFF-45D4-911E-E5F4B5555D85}" destId="{BBDC174E-780C-4044-BBFC-BE5048517A0D}" srcOrd="1" destOrd="0" presId="urn:microsoft.com/office/officeart/2008/layout/VerticalCurvedList"/>
    <dgm:cxn modelId="{275308DB-622D-4B9F-BA45-DDEC09E89EA5}" type="presParOf" srcId="{4A46953D-3BFF-45D4-911E-E5F4B5555D85}" destId="{51E3F4AD-5466-478C-8497-685FD885919D}" srcOrd="2" destOrd="0" presId="urn:microsoft.com/office/officeart/2008/layout/VerticalCurvedList"/>
    <dgm:cxn modelId="{9C6D8E56-4D38-4536-A9D4-1083D2A97A0E}" type="presParOf" srcId="{4A46953D-3BFF-45D4-911E-E5F4B5555D85}" destId="{B8FFD9BF-34E5-4E9E-9ACB-BE6C42EDDBCF}" srcOrd="3" destOrd="0" presId="urn:microsoft.com/office/officeart/2008/layout/VerticalCurvedList"/>
    <dgm:cxn modelId="{533B93E6-035E-4FC5-96B9-30E3915277D5}" type="presParOf" srcId="{09C49FFC-917A-4275-A231-4F38DC6FB8FA}" destId="{21331DC1-3797-4735-9152-650F3BE4CF5D}" srcOrd="1" destOrd="0" presId="urn:microsoft.com/office/officeart/2008/layout/VerticalCurvedList"/>
    <dgm:cxn modelId="{33D3FC4B-0475-44E3-B7C7-61A9FC70B3EE}" type="presParOf" srcId="{09C49FFC-917A-4275-A231-4F38DC6FB8FA}" destId="{40E64EFC-489D-4084-9972-A90DA8D0989C}" srcOrd="2" destOrd="0" presId="urn:microsoft.com/office/officeart/2008/layout/VerticalCurvedList"/>
    <dgm:cxn modelId="{DC7BAB4F-4B73-48F8-B2E1-14D6966EF9ED}" type="presParOf" srcId="{40E64EFC-489D-4084-9972-A90DA8D0989C}" destId="{C8D2AC8F-C3EA-452A-8A0E-42AD9470C76F}" srcOrd="0" destOrd="0" presId="urn:microsoft.com/office/officeart/2008/layout/VerticalCurvedList"/>
    <dgm:cxn modelId="{57D829CD-2EF4-4A83-8304-71645B0DFC44}" type="presParOf" srcId="{09C49FFC-917A-4275-A231-4F38DC6FB8FA}" destId="{2D947784-3690-4AC2-B275-08643649CDA5}" srcOrd="3" destOrd="0" presId="urn:microsoft.com/office/officeart/2008/layout/VerticalCurvedList"/>
    <dgm:cxn modelId="{139543AA-0317-43D9-AF66-86E9D7C5014A}" type="presParOf" srcId="{09C49FFC-917A-4275-A231-4F38DC6FB8FA}" destId="{01A6F13E-D8A9-42A1-86D7-1D017D8EA53C}" srcOrd="4" destOrd="0" presId="urn:microsoft.com/office/officeart/2008/layout/VerticalCurvedList"/>
    <dgm:cxn modelId="{CD106177-C790-449B-9C89-551C03DABB30}" type="presParOf" srcId="{01A6F13E-D8A9-42A1-86D7-1D017D8EA53C}" destId="{142AC896-8044-4711-AFF7-D09AFD412CDA}" srcOrd="0" destOrd="0" presId="urn:microsoft.com/office/officeart/2008/layout/VerticalCurvedList"/>
    <dgm:cxn modelId="{F85C3C19-83F8-4B80-B959-FB4AE871AE06}" type="presParOf" srcId="{09C49FFC-917A-4275-A231-4F38DC6FB8FA}" destId="{D6913B5E-CD0E-4AED-9BB1-26F7C5549F79}" srcOrd="5" destOrd="0" presId="urn:microsoft.com/office/officeart/2008/layout/VerticalCurvedList"/>
    <dgm:cxn modelId="{7CA82D45-A051-4718-A3B9-CD03242D5EDC}" type="presParOf" srcId="{09C49FFC-917A-4275-A231-4F38DC6FB8FA}" destId="{724FD4E7-8AF8-4A12-B611-5962E1584FEC}" srcOrd="6" destOrd="0" presId="urn:microsoft.com/office/officeart/2008/layout/VerticalCurvedList"/>
    <dgm:cxn modelId="{C76B2DA7-DCD6-48B3-9C12-06E59A4F8967}" type="presParOf" srcId="{724FD4E7-8AF8-4A12-B611-5962E1584FEC}" destId="{62DF3781-3851-448D-BE45-F3AE334E7861}" srcOrd="0" destOrd="0" presId="urn:microsoft.com/office/officeart/2008/layout/VerticalCurvedList"/>
    <dgm:cxn modelId="{FA0B31C3-8055-43E2-8A8A-67D9E14456E6}" type="presParOf" srcId="{09C49FFC-917A-4275-A231-4F38DC6FB8FA}" destId="{8265D8E2-A31A-4866-B600-C65E437A93A4}" srcOrd="7" destOrd="0" presId="urn:microsoft.com/office/officeart/2008/layout/VerticalCurvedList"/>
    <dgm:cxn modelId="{502244E5-5A75-4B11-95D3-CCF5B6DC86BB}" type="presParOf" srcId="{09C49FFC-917A-4275-A231-4F38DC6FB8FA}" destId="{025B375B-6337-40F1-A1BD-667ACE22EF57}" srcOrd="8" destOrd="0" presId="urn:microsoft.com/office/officeart/2008/layout/VerticalCurvedList"/>
    <dgm:cxn modelId="{DB21473F-9F22-4766-A819-EBB91C9580BD}" type="presParOf" srcId="{025B375B-6337-40F1-A1BD-667ACE22EF57}" destId="{6DBEF198-7FAF-4A44-A618-3C40A6EAA8E8}" srcOrd="0" destOrd="0" presId="urn:microsoft.com/office/officeart/2008/layout/VerticalCurvedList"/>
    <dgm:cxn modelId="{BEEEB214-0E08-4925-986A-F02E1A5C10B3}" type="presParOf" srcId="{09C49FFC-917A-4275-A231-4F38DC6FB8FA}" destId="{0796E35F-C21D-41BB-9F93-4BF7FDA5FDDC}" srcOrd="9" destOrd="0" presId="urn:microsoft.com/office/officeart/2008/layout/VerticalCurvedList"/>
    <dgm:cxn modelId="{0117EACF-2E66-4197-9AFB-96E9A7EF87CC}" type="presParOf" srcId="{09C49FFC-917A-4275-A231-4F38DC6FB8FA}" destId="{EC0D4F2D-8DD4-4167-9537-DC7C6BEBC526}" srcOrd="10" destOrd="0" presId="urn:microsoft.com/office/officeart/2008/layout/VerticalCurvedList"/>
    <dgm:cxn modelId="{97AE86E2-1120-4159-8ACB-2CD988B2E6B3}" type="presParOf" srcId="{EC0D4F2D-8DD4-4167-9537-DC7C6BEBC526}" destId="{E23B8325-C333-4F49-9E17-FAF59A63CE36}" srcOrd="0" destOrd="0" presId="urn:microsoft.com/office/officeart/2008/layout/VerticalCurvedList"/>
    <dgm:cxn modelId="{6528AA52-FC12-4C52-8A9A-81DBDBD506B3}" type="presParOf" srcId="{09C49FFC-917A-4275-A231-4F38DC6FB8FA}" destId="{7C1F30B6-A2F2-48B3-8467-58A6AA11B38F}" srcOrd="11" destOrd="0" presId="urn:microsoft.com/office/officeart/2008/layout/VerticalCurvedList"/>
    <dgm:cxn modelId="{D6226469-3587-42BA-B353-0C070C585F06}" type="presParOf" srcId="{09C49FFC-917A-4275-A231-4F38DC6FB8FA}" destId="{569E8A66-247E-45E5-8420-943652935415}" srcOrd="12" destOrd="0" presId="urn:microsoft.com/office/officeart/2008/layout/VerticalCurvedList"/>
    <dgm:cxn modelId="{AFF7DBF6-C339-41C3-B01A-7FF78752B2FA}" type="presParOf" srcId="{569E8A66-247E-45E5-8420-943652935415}" destId="{04338C7D-2A61-42EC-B283-A25777D22807}" srcOrd="0" destOrd="0" presId="urn:microsoft.com/office/officeart/2008/layout/VerticalCurvedList"/>
    <dgm:cxn modelId="{831E4AE4-6D20-4E01-A1EC-47BBDE644A20}" type="presParOf" srcId="{09C49FFC-917A-4275-A231-4F38DC6FB8FA}" destId="{2327B909-A576-453D-9CD3-F475427F117B}" srcOrd="13" destOrd="0" presId="urn:microsoft.com/office/officeart/2008/layout/VerticalCurvedList"/>
    <dgm:cxn modelId="{0AB8B91F-2EA4-49D1-8DCE-D15D0A0A8F24}" type="presParOf" srcId="{09C49FFC-917A-4275-A231-4F38DC6FB8FA}" destId="{69BE6715-4FC5-4EEF-B940-3830A09BA81D}" srcOrd="14" destOrd="0" presId="urn:microsoft.com/office/officeart/2008/layout/VerticalCurvedList"/>
    <dgm:cxn modelId="{0F284F73-538C-4605-8E74-B314788EF3B4}" type="presParOf" srcId="{69BE6715-4FC5-4EEF-B940-3830A09BA81D}" destId="{60110F1D-F6DC-49E3-A413-8BD4F132D80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1AB5993-9A9C-40EE-BDFD-E03C285A80BA}" type="doc">
      <dgm:prSet loTypeId="urn:microsoft.com/office/officeart/2005/8/layout/list1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B2BF2EF3-6761-46E8-8CD2-F0F2735B1916}">
      <dgm:prSet phldrT="[Текст]" custT="1"/>
      <dgm:spPr/>
      <dgm:t>
        <a:bodyPr/>
        <a:lstStyle/>
        <a:p>
          <a:r>
            <a:rPr lang="ru-RU" sz="4000" b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229 млн. 735 </a:t>
          </a:r>
          <a:r>
            <a:rPr lang="ru-RU" sz="4000" b="1" dirty="0" err="1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тыс.руб</a:t>
          </a:r>
          <a:endParaRPr lang="ru-RU" sz="4000" b="1" dirty="0">
            <a:solidFill>
              <a:schemeClr val="bg2">
                <a:lumMod val="1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94B264A2-53DE-434E-BDB1-C3920C2E4309}" type="parTrans" cxnId="{E3DFBDB5-3E75-42D7-B1E2-0717AC8616B3}">
      <dgm:prSet/>
      <dgm:spPr/>
      <dgm:t>
        <a:bodyPr/>
        <a:lstStyle/>
        <a:p>
          <a:endParaRPr lang="ru-RU"/>
        </a:p>
      </dgm:t>
    </dgm:pt>
    <dgm:pt modelId="{27E08E9C-C807-4668-BD65-4AC43B50B8BD}" type="sibTrans" cxnId="{E3DFBDB5-3E75-42D7-B1E2-0717AC8616B3}">
      <dgm:prSet/>
      <dgm:spPr/>
      <dgm:t>
        <a:bodyPr/>
        <a:lstStyle/>
        <a:p>
          <a:endParaRPr lang="ru-RU"/>
        </a:p>
      </dgm:t>
    </dgm:pt>
    <dgm:pt modelId="{27AA525C-154E-4022-9CAA-5B368D6C5C77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Утверждено приказом Департамента финансов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ХМАО-Югры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от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от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29.07.2019 №88-о (без учета переданных полномочий)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F5299333-4E90-42C0-9017-340EBF8360CB}" type="parTrans" cxnId="{516D31A5-877B-4B26-ABE0-5A2D8E6B006C}">
      <dgm:prSet/>
      <dgm:spPr/>
      <dgm:t>
        <a:bodyPr/>
        <a:lstStyle/>
        <a:p>
          <a:endParaRPr lang="ru-RU"/>
        </a:p>
      </dgm:t>
    </dgm:pt>
    <dgm:pt modelId="{E932AB2C-5745-4B55-8949-4A845CA30E3B}" type="sibTrans" cxnId="{516D31A5-877B-4B26-ABE0-5A2D8E6B006C}">
      <dgm:prSet/>
      <dgm:spPr/>
      <dgm:t>
        <a:bodyPr/>
        <a:lstStyle/>
        <a:p>
          <a:endParaRPr lang="ru-RU"/>
        </a:p>
      </dgm:t>
    </dgm:pt>
    <dgm:pt modelId="{25A38CEC-9C0C-4090-93A4-A74BF2AF79CC}">
      <dgm:prSet phldrT="[Текст]" custT="1"/>
      <dgm:spPr/>
      <dgm:t>
        <a:bodyPr/>
        <a:lstStyle/>
        <a:p>
          <a:r>
            <a:rPr lang="ru-RU" sz="4000" b="1" strike="noStrike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 217 млн. 680 тыс.руб.</a:t>
          </a:r>
          <a:endParaRPr lang="ru-RU" sz="4000" b="1" strike="noStrike" dirty="0">
            <a:solidFill>
              <a:schemeClr val="bg2">
                <a:lumMod val="1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E6188FAE-FFB8-4DD9-BFB9-5DC77DFFF244}" type="parTrans" cxnId="{14563DE3-36C4-46C0-A1A3-451020DCF803}">
      <dgm:prSet/>
      <dgm:spPr/>
      <dgm:t>
        <a:bodyPr/>
        <a:lstStyle/>
        <a:p>
          <a:endParaRPr lang="ru-RU"/>
        </a:p>
      </dgm:t>
    </dgm:pt>
    <dgm:pt modelId="{388F5183-0555-4A25-8085-1A1568D857BA}" type="sibTrans" cxnId="{14563DE3-36C4-46C0-A1A3-451020DCF803}">
      <dgm:prSet/>
      <dgm:spPr/>
      <dgm:t>
        <a:bodyPr/>
        <a:lstStyle/>
        <a:p>
          <a:endParaRPr lang="ru-RU"/>
        </a:p>
      </dgm:t>
    </dgm:pt>
    <dgm:pt modelId="{D7A7A5E9-9574-46BF-9FB9-D7F56DAC2BB7}">
      <dgm:prSet phldrT="[Текст]"/>
      <dgm:spPr/>
      <dgm:t>
        <a:bodyPr/>
        <a:lstStyle/>
        <a:p>
          <a:pPr algn="just"/>
          <a:r>
            <a:rPr lang="ru-RU" dirty="0" smtClean="0">
              <a:latin typeface="Times New Roman" pitchFamily="18" charset="0"/>
              <a:cs typeface="Times New Roman" pitchFamily="18" charset="0"/>
            </a:rPr>
            <a:t>Утверждено решением Думы города Покачи от 13.12.2019 №98 «О бюджете города Покачи на 2020 год и на плановый период 2021 и 2022 годов» без учета переданных полномочий или 95% от установленного норматива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058804C6-A9E4-4925-BB73-0B16FE64CD47}" type="parTrans" cxnId="{208D4121-9B0A-4D7D-B06E-9E3A23FE3F1E}">
      <dgm:prSet/>
      <dgm:spPr/>
      <dgm:t>
        <a:bodyPr/>
        <a:lstStyle/>
        <a:p>
          <a:endParaRPr lang="ru-RU"/>
        </a:p>
      </dgm:t>
    </dgm:pt>
    <dgm:pt modelId="{3C453BAD-03A9-4F8C-A649-DA371F923266}" type="sibTrans" cxnId="{208D4121-9B0A-4D7D-B06E-9E3A23FE3F1E}">
      <dgm:prSet/>
      <dgm:spPr/>
      <dgm:t>
        <a:bodyPr/>
        <a:lstStyle/>
        <a:p>
          <a:endParaRPr lang="ru-RU"/>
        </a:p>
      </dgm:t>
    </dgm:pt>
    <dgm:pt modelId="{ABDD2630-B1C7-4C4E-85D0-EF4D7837DB8C}">
      <dgm:prSet phldrT="[Текст]" custT="1"/>
      <dgm:spPr/>
      <dgm:t>
        <a:bodyPr/>
        <a:lstStyle/>
        <a:p>
          <a:r>
            <a:rPr lang="ru-RU" sz="4000" b="1" strike="noStrike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215 млн. 159 тыс.руб.</a:t>
          </a:r>
          <a:endParaRPr lang="ru-RU" sz="4000" b="1" strike="noStrike" dirty="0">
            <a:solidFill>
              <a:schemeClr val="bg2">
                <a:lumMod val="1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C6B3BD63-9BAC-4BB7-9E36-256FFAB05DF8}" type="parTrans" cxnId="{E6A98EC7-26F8-4279-AB1F-71E88EE309E1}">
      <dgm:prSet/>
      <dgm:spPr/>
      <dgm:t>
        <a:bodyPr/>
        <a:lstStyle/>
        <a:p>
          <a:endParaRPr lang="ru-RU"/>
        </a:p>
      </dgm:t>
    </dgm:pt>
    <dgm:pt modelId="{5C1572B5-6F47-435A-BA4C-CC1F42C3AE03}" type="sibTrans" cxnId="{E6A98EC7-26F8-4279-AB1F-71E88EE309E1}">
      <dgm:prSet/>
      <dgm:spPr/>
      <dgm:t>
        <a:bodyPr/>
        <a:lstStyle/>
        <a:p>
          <a:endParaRPr lang="ru-RU"/>
        </a:p>
      </dgm:t>
    </dgm:pt>
    <dgm:pt modelId="{F75949E1-1126-4391-89E5-61EBA9BA31F9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Фактические расходы на функционирование органов местного самоуправления за 2020 год без учета переданных полномочий или 94%  от установленного норматива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5C3D884D-10D8-4B45-90EA-5B81319B934B}" type="parTrans" cxnId="{02BC3267-F217-4CB3-AFC8-87928ED63421}">
      <dgm:prSet/>
      <dgm:spPr/>
      <dgm:t>
        <a:bodyPr/>
        <a:lstStyle/>
        <a:p>
          <a:endParaRPr lang="ru-RU"/>
        </a:p>
      </dgm:t>
    </dgm:pt>
    <dgm:pt modelId="{5F7D79A0-695D-4F2A-A88E-CE60D58A40CD}" type="sibTrans" cxnId="{02BC3267-F217-4CB3-AFC8-87928ED63421}">
      <dgm:prSet/>
      <dgm:spPr/>
      <dgm:t>
        <a:bodyPr/>
        <a:lstStyle/>
        <a:p>
          <a:endParaRPr lang="ru-RU"/>
        </a:p>
      </dgm:t>
    </dgm:pt>
    <dgm:pt modelId="{A2A08639-2570-41F1-AC73-F0492BA6B7C9}" type="pres">
      <dgm:prSet presAssocID="{A1AB5993-9A9C-40EE-BDFD-E03C285A80B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119CD5A-B142-4CA0-B791-48ABDF2BDBD6}" type="pres">
      <dgm:prSet presAssocID="{B2BF2EF3-6761-46E8-8CD2-F0F2735B1916}" presName="parentLin" presStyleCnt="0"/>
      <dgm:spPr/>
    </dgm:pt>
    <dgm:pt modelId="{846381B9-CFBA-421A-BA0E-399885B61C38}" type="pres">
      <dgm:prSet presAssocID="{B2BF2EF3-6761-46E8-8CD2-F0F2735B1916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C7F5A340-F681-4A1B-8C39-24636E93317B}" type="pres">
      <dgm:prSet presAssocID="{B2BF2EF3-6761-46E8-8CD2-F0F2735B1916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CA4C04-C7C1-45B3-802C-95CB6E56294C}" type="pres">
      <dgm:prSet presAssocID="{B2BF2EF3-6761-46E8-8CD2-F0F2735B1916}" presName="negativeSpace" presStyleCnt="0"/>
      <dgm:spPr/>
    </dgm:pt>
    <dgm:pt modelId="{A69D51D4-A5CE-4110-A78E-5E33BF130247}" type="pres">
      <dgm:prSet presAssocID="{B2BF2EF3-6761-46E8-8CD2-F0F2735B1916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93A96F-FE98-4A4B-B534-DD567E89D5F0}" type="pres">
      <dgm:prSet presAssocID="{27E08E9C-C807-4668-BD65-4AC43B50B8BD}" presName="spaceBetweenRectangles" presStyleCnt="0"/>
      <dgm:spPr/>
    </dgm:pt>
    <dgm:pt modelId="{CAE3DF86-AF19-4A5E-8AF7-5D5A7CDD5E08}" type="pres">
      <dgm:prSet presAssocID="{25A38CEC-9C0C-4090-93A4-A74BF2AF79CC}" presName="parentLin" presStyleCnt="0"/>
      <dgm:spPr/>
    </dgm:pt>
    <dgm:pt modelId="{7E07CC88-C1A1-44C3-876F-034764F8DF2C}" type="pres">
      <dgm:prSet presAssocID="{25A38CEC-9C0C-4090-93A4-A74BF2AF79CC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2DB153A2-DD41-4761-BC3D-2420772F7C2F}" type="pres">
      <dgm:prSet presAssocID="{25A38CEC-9C0C-4090-93A4-A74BF2AF79C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65CA6C-8D8B-424C-BDAB-48CAF1C81F01}" type="pres">
      <dgm:prSet presAssocID="{25A38CEC-9C0C-4090-93A4-A74BF2AF79CC}" presName="negativeSpace" presStyleCnt="0"/>
      <dgm:spPr/>
    </dgm:pt>
    <dgm:pt modelId="{FDA0EDEE-7DD5-4FBC-A9EA-0FB950408B54}" type="pres">
      <dgm:prSet presAssocID="{25A38CEC-9C0C-4090-93A4-A74BF2AF79CC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B2C5A7-9F54-42FA-A0F9-AA83DF18D373}" type="pres">
      <dgm:prSet presAssocID="{388F5183-0555-4A25-8085-1A1568D857BA}" presName="spaceBetweenRectangles" presStyleCnt="0"/>
      <dgm:spPr/>
    </dgm:pt>
    <dgm:pt modelId="{321AD3C1-8EF3-4002-991C-22FB5E3BA196}" type="pres">
      <dgm:prSet presAssocID="{ABDD2630-B1C7-4C4E-85D0-EF4D7837DB8C}" presName="parentLin" presStyleCnt="0"/>
      <dgm:spPr/>
    </dgm:pt>
    <dgm:pt modelId="{6EB51DD1-B8F8-4FED-A8BE-57DD8D6E6F98}" type="pres">
      <dgm:prSet presAssocID="{ABDD2630-B1C7-4C4E-85D0-EF4D7837DB8C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106B1B43-5B6D-468E-B142-17D6FBA88F27}" type="pres">
      <dgm:prSet presAssocID="{ABDD2630-B1C7-4C4E-85D0-EF4D7837DB8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C4865E-4A47-48B3-9E77-A71F327A0AE8}" type="pres">
      <dgm:prSet presAssocID="{ABDD2630-B1C7-4C4E-85D0-EF4D7837DB8C}" presName="negativeSpace" presStyleCnt="0"/>
      <dgm:spPr/>
    </dgm:pt>
    <dgm:pt modelId="{CF87F9A4-F4E5-46BE-8879-D4AB913731A8}" type="pres">
      <dgm:prSet presAssocID="{ABDD2630-B1C7-4C4E-85D0-EF4D7837DB8C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3DFBDB5-3E75-42D7-B1E2-0717AC8616B3}" srcId="{A1AB5993-9A9C-40EE-BDFD-E03C285A80BA}" destId="{B2BF2EF3-6761-46E8-8CD2-F0F2735B1916}" srcOrd="0" destOrd="0" parTransId="{94B264A2-53DE-434E-BDB1-C3920C2E4309}" sibTransId="{27E08E9C-C807-4668-BD65-4AC43B50B8BD}"/>
    <dgm:cxn modelId="{02BC3267-F217-4CB3-AFC8-87928ED63421}" srcId="{ABDD2630-B1C7-4C4E-85D0-EF4D7837DB8C}" destId="{F75949E1-1126-4391-89E5-61EBA9BA31F9}" srcOrd="0" destOrd="0" parTransId="{5C3D884D-10D8-4B45-90EA-5B81319B934B}" sibTransId="{5F7D79A0-695D-4F2A-A88E-CE60D58A40CD}"/>
    <dgm:cxn modelId="{7BB0307E-9BF6-4CC0-9039-1D2AD66DE48F}" type="presOf" srcId="{25A38CEC-9C0C-4090-93A4-A74BF2AF79CC}" destId="{2DB153A2-DD41-4761-BC3D-2420772F7C2F}" srcOrd="1" destOrd="0" presId="urn:microsoft.com/office/officeart/2005/8/layout/list1"/>
    <dgm:cxn modelId="{208D4121-9B0A-4D7D-B06E-9E3A23FE3F1E}" srcId="{25A38CEC-9C0C-4090-93A4-A74BF2AF79CC}" destId="{D7A7A5E9-9574-46BF-9FB9-D7F56DAC2BB7}" srcOrd="0" destOrd="0" parTransId="{058804C6-A9E4-4925-BB73-0B16FE64CD47}" sibTransId="{3C453BAD-03A9-4F8C-A649-DA371F923266}"/>
    <dgm:cxn modelId="{C99EE5E0-1625-40AE-B314-8B07B52F2674}" type="presOf" srcId="{ABDD2630-B1C7-4C4E-85D0-EF4D7837DB8C}" destId="{106B1B43-5B6D-468E-B142-17D6FBA88F27}" srcOrd="1" destOrd="0" presId="urn:microsoft.com/office/officeart/2005/8/layout/list1"/>
    <dgm:cxn modelId="{368B3D0A-4262-4049-BAE5-02E8E602941E}" type="presOf" srcId="{B2BF2EF3-6761-46E8-8CD2-F0F2735B1916}" destId="{846381B9-CFBA-421A-BA0E-399885B61C38}" srcOrd="0" destOrd="0" presId="urn:microsoft.com/office/officeart/2005/8/layout/list1"/>
    <dgm:cxn modelId="{EFCAEBF8-2A04-4BAA-AABD-55C456473A8A}" type="presOf" srcId="{B2BF2EF3-6761-46E8-8CD2-F0F2735B1916}" destId="{C7F5A340-F681-4A1B-8C39-24636E93317B}" srcOrd="1" destOrd="0" presId="urn:microsoft.com/office/officeart/2005/8/layout/list1"/>
    <dgm:cxn modelId="{DE8223F9-F736-46D2-87D1-00F47E13A375}" type="presOf" srcId="{D7A7A5E9-9574-46BF-9FB9-D7F56DAC2BB7}" destId="{FDA0EDEE-7DD5-4FBC-A9EA-0FB950408B54}" srcOrd="0" destOrd="0" presId="urn:microsoft.com/office/officeart/2005/8/layout/list1"/>
    <dgm:cxn modelId="{0D9CF5CE-DEA1-4BEE-8F50-650E5CFC9E74}" type="presOf" srcId="{F75949E1-1126-4391-89E5-61EBA9BA31F9}" destId="{CF87F9A4-F4E5-46BE-8879-D4AB913731A8}" srcOrd="0" destOrd="0" presId="urn:microsoft.com/office/officeart/2005/8/layout/list1"/>
    <dgm:cxn modelId="{6593E236-FA5F-4918-B9FD-93894E35C7BB}" type="presOf" srcId="{ABDD2630-B1C7-4C4E-85D0-EF4D7837DB8C}" destId="{6EB51DD1-B8F8-4FED-A8BE-57DD8D6E6F98}" srcOrd="0" destOrd="0" presId="urn:microsoft.com/office/officeart/2005/8/layout/list1"/>
    <dgm:cxn modelId="{516D31A5-877B-4B26-ABE0-5A2D8E6B006C}" srcId="{B2BF2EF3-6761-46E8-8CD2-F0F2735B1916}" destId="{27AA525C-154E-4022-9CAA-5B368D6C5C77}" srcOrd="0" destOrd="0" parTransId="{F5299333-4E90-42C0-9017-340EBF8360CB}" sibTransId="{E932AB2C-5745-4B55-8949-4A845CA30E3B}"/>
    <dgm:cxn modelId="{E6A98EC7-26F8-4279-AB1F-71E88EE309E1}" srcId="{A1AB5993-9A9C-40EE-BDFD-E03C285A80BA}" destId="{ABDD2630-B1C7-4C4E-85D0-EF4D7837DB8C}" srcOrd="2" destOrd="0" parTransId="{C6B3BD63-9BAC-4BB7-9E36-256FFAB05DF8}" sibTransId="{5C1572B5-6F47-435A-BA4C-CC1F42C3AE03}"/>
    <dgm:cxn modelId="{54522DC3-F944-4C01-8925-1FF56FB41B12}" type="presOf" srcId="{25A38CEC-9C0C-4090-93A4-A74BF2AF79CC}" destId="{7E07CC88-C1A1-44C3-876F-034764F8DF2C}" srcOrd="0" destOrd="0" presId="urn:microsoft.com/office/officeart/2005/8/layout/list1"/>
    <dgm:cxn modelId="{1D223EDE-9875-4D62-9EC0-169394237673}" type="presOf" srcId="{A1AB5993-9A9C-40EE-BDFD-E03C285A80BA}" destId="{A2A08639-2570-41F1-AC73-F0492BA6B7C9}" srcOrd="0" destOrd="0" presId="urn:microsoft.com/office/officeart/2005/8/layout/list1"/>
    <dgm:cxn modelId="{96E539C7-0F77-43A0-AC36-879CE24AF080}" type="presOf" srcId="{27AA525C-154E-4022-9CAA-5B368D6C5C77}" destId="{A69D51D4-A5CE-4110-A78E-5E33BF130247}" srcOrd="0" destOrd="0" presId="urn:microsoft.com/office/officeart/2005/8/layout/list1"/>
    <dgm:cxn modelId="{14563DE3-36C4-46C0-A1A3-451020DCF803}" srcId="{A1AB5993-9A9C-40EE-BDFD-E03C285A80BA}" destId="{25A38CEC-9C0C-4090-93A4-A74BF2AF79CC}" srcOrd="1" destOrd="0" parTransId="{E6188FAE-FFB8-4DD9-BFB9-5DC77DFFF244}" sibTransId="{388F5183-0555-4A25-8085-1A1568D857BA}"/>
    <dgm:cxn modelId="{813B670C-BB15-4376-A436-1C6F453C26BE}" type="presParOf" srcId="{A2A08639-2570-41F1-AC73-F0492BA6B7C9}" destId="{2119CD5A-B142-4CA0-B791-48ABDF2BDBD6}" srcOrd="0" destOrd="0" presId="urn:microsoft.com/office/officeart/2005/8/layout/list1"/>
    <dgm:cxn modelId="{AEBF1F59-1828-407E-9D60-2CD746248D3D}" type="presParOf" srcId="{2119CD5A-B142-4CA0-B791-48ABDF2BDBD6}" destId="{846381B9-CFBA-421A-BA0E-399885B61C38}" srcOrd="0" destOrd="0" presId="urn:microsoft.com/office/officeart/2005/8/layout/list1"/>
    <dgm:cxn modelId="{EAD7CE3F-1CD2-4D79-B037-3C691685CD16}" type="presParOf" srcId="{2119CD5A-B142-4CA0-B791-48ABDF2BDBD6}" destId="{C7F5A340-F681-4A1B-8C39-24636E93317B}" srcOrd="1" destOrd="0" presId="urn:microsoft.com/office/officeart/2005/8/layout/list1"/>
    <dgm:cxn modelId="{98187471-805B-4F40-A8CE-4CD6ECAFB7D1}" type="presParOf" srcId="{A2A08639-2570-41F1-AC73-F0492BA6B7C9}" destId="{21CA4C04-C7C1-45B3-802C-95CB6E56294C}" srcOrd="1" destOrd="0" presId="urn:microsoft.com/office/officeart/2005/8/layout/list1"/>
    <dgm:cxn modelId="{41427D2C-122D-46A7-8109-979C9F47FC3C}" type="presParOf" srcId="{A2A08639-2570-41F1-AC73-F0492BA6B7C9}" destId="{A69D51D4-A5CE-4110-A78E-5E33BF130247}" srcOrd="2" destOrd="0" presId="urn:microsoft.com/office/officeart/2005/8/layout/list1"/>
    <dgm:cxn modelId="{890286AD-D4E2-4864-9E19-F129F9D9BABB}" type="presParOf" srcId="{A2A08639-2570-41F1-AC73-F0492BA6B7C9}" destId="{3393A96F-FE98-4A4B-B534-DD567E89D5F0}" srcOrd="3" destOrd="0" presId="urn:microsoft.com/office/officeart/2005/8/layout/list1"/>
    <dgm:cxn modelId="{EF2CA284-9C08-48DA-B7A2-F3EA2D49C9C7}" type="presParOf" srcId="{A2A08639-2570-41F1-AC73-F0492BA6B7C9}" destId="{CAE3DF86-AF19-4A5E-8AF7-5D5A7CDD5E08}" srcOrd="4" destOrd="0" presId="urn:microsoft.com/office/officeart/2005/8/layout/list1"/>
    <dgm:cxn modelId="{7A06D81A-285B-43E2-8CA1-AFF47D258525}" type="presParOf" srcId="{CAE3DF86-AF19-4A5E-8AF7-5D5A7CDD5E08}" destId="{7E07CC88-C1A1-44C3-876F-034764F8DF2C}" srcOrd="0" destOrd="0" presId="urn:microsoft.com/office/officeart/2005/8/layout/list1"/>
    <dgm:cxn modelId="{8DB9A4BC-2B7F-4483-8D27-C51947261F83}" type="presParOf" srcId="{CAE3DF86-AF19-4A5E-8AF7-5D5A7CDD5E08}" destId="{2DB153A2-DD41-4761-BC3D-2420772F7C2F}" srcOrd="1" destOrd="0" presId="urn:microsoft.com/office/officeart/2005/8/layout/list1"/>
    <dgm:cxn modelId="{DC4C404C-76AE-4C33-8932-F2E0A0D8CDEE}" type="presParOf" srcId="{A2A08639-2570-41F1-AC73-F0492BA6B7C9}" destId="{EF65CA6C-8D8B-424C-BDAB-48CAF1C81F01}" srcOrd="5" destOrd="0" presId="urn:microsoft.com/office/officeart/2005/8/layout/list1"/>
    <dgm:cxn modelId="{EE1F6F73-147C-4FD1-8B72-6B509A48E64B}" type="presParOf" srcId="{A2A08639-2570-41F1-AC73-F0492BA6B7C9}" destId="{FDA0EDEE-7DD5-4FBC-A9EA-0FB950408B54}" srcOrd="6" destOrd="0" presId="urn:microsoft.com/office/officeart/2005/8/layout/list1"/>
    <dgm:cxn modelId="{8EC8559D-0DB1-4EC2-9672-01575AB6C45D}" type="presParOf" srcId="{A2A08639-2570-41F1-AC73-F0492BA6B7C9}" destId="{15B2C5A7-9F54-42FA-A0F9-AA83DF18D373}" srcOrd="7" destOrd="0" presId="urn:microsoft.com/office/officeart/2005/8/layout/list1"/>
    <dgm:cxn modelId="{94E4B84D-4EF4-41D0-A81C-73BC39CCB476}" type="presParOf" srcId="{A2A08639-2570-41F1-AC73-F0492BA6B7C9}" destId="{321AD3C1-8EF3-4002-991C-22FB5E3BA196}" srcOrd="8" destOrd="0" presId="urn:microsoft.com/office/officeart/2005/8/layout/list1"/>
    <dgm:cxn modelId="{C5A43D17-5565-4418-BD77-8A93B62D2E4B}" type="presParOf" srcId="{321AD3C1-8EF3-4002-991C-22FB5E3BA196}" destId="{6EB51DD1-B8F8-4FED-A8BE-57DD8D6E6F98}" srcOrd="0" destOrd="0" presId="urn:microsoft.com/office/officeart/2005/8/layout/list1"/>
    <dgm:cxn modelId="{1C681B3A-5E09-4B1A-B7A0-0A7CA5191755}" type="presParOf" srcId="{321AD3C1-8EF3-4002-991C-22FB5E3BA196}" destId="{106B1B43-5B6D-468E-B142-17D6FBA88F27}" srcOrd="1" destOrd="0" presId="urn:microsoft.com/office/officeart/2005/8/layout/list1"/>
    <dgm:cxn modelId="{0A2B93B2-7119-46A6-A1C4-A6472BB571A1}" type="presParOf" srcId="{A2A08639-2570-41F1-AC73-F0492BA6B7C9}" destId="{A8C4865E-4A47-48B3-9E77-A71F327A0AE8}" srcOrd="9" destOrd="0" presId="urn:microsoft.com/office/officeart/2005/8/layout/list1"/>
    <dgm:cxn modelId="{87D8ED56-BC7E-401B-BEA0-8C3F61A646A3}" type="presParOf" srcId="{A2A08639-2570-41F1-AC73-F0492BA6B7C9}" destId="{CF87F9A4-F4E5-46BE-8879-D4AB913731A8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627334D-3A8A-4A34-9145-2D24A9497CE8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69F389F-62E9-4BA8-9950-569529F2E350}">
      <dgm:prSet phldrT="[Текст]" custT="1"/>
      <dgm:spPr/>
      <dgm:t>
        <a:bodyPr/>
        <a:lstStyle/>
        <a:p>
          <a:pPr algn="ctr"/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Участие органов местного самоуправления города Покачи в  финансовом обеспечении государственного полномочия по осуществлению первичного воинского учета граждан, проживающих или пребывающих на территории города Покачи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155EA0F4-7F0E-4866-8FF6-0E698D30B8E9}" type="parTrans" cxnId="{C07D61D3-BA50-48DE-B1DD-9F0E50425DF5}">
      <dgm:prSet/>
      <dgm:spPr/>
      <dgm:t>
        <a:bodyPr/>
        <a:lstStyle/>
        <a:p>
          <a:endParaRPr lang="ru-RU"/>
        </a:p>
      </dgm:t>
    </dgm:pt>
    <dgm:pt modelId="{74A3A7AD-DF31-4CF9-AE00-A81AE1B9B94A}" type="sibTrans" cxnId="{C07D61D3-BA50-48DE-B1DD-9F0E50425DF5}">
      <dgm:prSet/>
      <dgm:spPr/>
      <dgm:t>
        <a:bodyPr/>
        <a:lstStyle/>
        <a:p>
          <a:endParaRPr lang="ru-RU"/>
        </a:p>
      </dgm:t>
    </dgm:pt>
    <dgm:pt modelId="{3E1F7BB9-86EE-4BF3-AC45-7C7DCF81F773}">
      <dgm:prSet phldrT="[Текст]" custT="1"/>
      <dgm:spPr/>
      <dgm:t>
        <a:bodyPr anchor="ctr"/>
        <a:lstStyle/>
        <a:p>
          <a:pPr algn="ctr"/>
          <a:r>
            <a:rPr lang="ru-RU" sz="1500" dirty="0" smtClean="0">
              <a:latin typeface="Times New Roman" pitchFamily="18" charset="0"/>
              <a:cs typeface="Times New Roman" pitchFamily="18" charset="0"/>
            </a:rPr>
            <a:t>На оплату труда и начисления на выплаты по оплате труда, ежемесячные компенсационные выплаты работникам, находящимся в отпуске по уходу за ребенком и выплату пособия за первые три дня временной нетрудоспособности направлено 1 083,6 тыс.рублей за счет средств местного бюджета</a:t>
          </a:r>
          <a:endParaRPr lang="ru-RU" sz="1500" dirty="0">
            <a:latin typeface="Times New Roman" pitchFamily="18" charset="0"/>
            <a:cs typeface="Times New Roman" pitchFamily="18" charset="0"/>
          </a:endParaRPr>
        </a:p>
      </dgm:t>
    </dgm:pt>
    <dgm:pt modelId="{8DAEB059-95A6-4C7C-B846-1064B1E67949}" type="parTrans" cxnId="{2C6F6DA9-673F-4DEF-A5D3-9AE79FBE08E7}">
      <dgm:prSet/>
      <dgm:spPr/>
      <dgm:t>
        <a:bodyPr/>
        <a:lstStyle/>
        <a:p>
          <a:endParaRPr lang="ru-RU"/>
        </a:p>
      </dgm:t>
    </dgm:pt>
    <dgm:pt modelId="{D38AA0ED-9E68-4D3D-AB23-17402DFB9B94}" type="sibTrans" cxnId="{2C6F6DA9-673F-4DEF-A5D3-9AE79FBE08E7}">
      <dgm:prSet/>
      <dgm:spPr/>
      <dgm:t>
        <a:bodyPr/>
        <a:lstStyle/>
        <a:p>
          <a:endParaRPr lang="ru-RU"/>
        </a:p>
      </dgm:t>
    </dgm:pt>
    <dgm:pt modelId="{CC208846-A2F7-44BA-9782-9719770E16CB}">
      <dgm:prSet phldrT="[Текст]" custT="1"/>
      <dgm:spPr/>
      <dgm:t>
        <a:bodyPr/>
        <a:lstStyle/>
        <a:p>
          <a:pPr algn="ctr"/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На дополнительные меры социальной поддержки и социальной помощи  для отдельных категорий граждан 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54787775-B7E1-415D-B3B7-3A3E2AE715C7}" type="parTrans" cxnId="{7547DD64-B987-4BC0-8230-7936875B06ED}">
      <dgm:prSet/>
      <dgm:spPr/>
      <dgm:t>
        <a:bodyPr/>
        <a:lstStyle/>
        <a:p>
          <a:endParaRPr lang="ru-RU"/>
        </a:p>
      </dgm:t>
    </dgm:pt>
    <dgm:pt modelId="{09AF4902-4987-456D-9A2D-CC1BAB8F0FB3}" type="sibTrans" cxnId="{7547DD64-B987-4BC0-8230-7936875B06ED}">
      <dgm:prSet/>
      <dgm:spPr/>
      <dgm:t>
        <a:bodyPr/>
        <a:lstStyle/>
        <a:p>
          <a:endParaRPr lang="ru-RU"/>
        </a:p>
      </dgm:t>
    </dgm:pt>
    <dgm:pt modelId="{8D92D371-D332-4B8D-8594-35434DA7B1C4}">
      <dgm:prSet phldrT="[Текст]" custT="1"/>
      <dgm:spPr/>
      <dgm:t>
        <a:bodyPr anchor="ctr"/>
        <a:lstStyle/>
        <a:p>
          <a:pPr algn="ctr"/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На ежемесячное денежное возмещение расходов по оплате проезда гражданам, страдающим хронической почечной недостаточностью и нуждающимся в процедуре программного гемодиализа направлено 871,4 тыс.рублей за счет средств местного бюджета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2A75D1EE-EF97-43BD-B051-7288D39CE588}" type="parTrans" cxnId="{55858E79-D70D-4644-87EB-FDD55A4E6BCA}">
      <dgm:prSet/>
      <dgm:spPr/>
      <dgm:t>
        <a:bodyPr/>
        <a:lstStyle/>
        <a:p>
          <a:endParaRPr lang="ru-RU"/>
        </a:p>
      </dgm:t>
    </dgm:pt>
    <dgm:pt modelId="{26018DB6-0958-40A6-A03F-F69928CEE3A1}" type="sibTrans" cxnId="{55858E79-D70D-4644-87EB-FDD55A4E6BCA}">
      <dgm:prSet/>
      <dgm:spPr/>
      <dgm:t>
        <a:bodyPr/>
        <a:lstStyle/>
        <a:p>
          <a:endParaRPr lang="ru-RU"/>
        </a:p>
      </dgm:t>
    </dgm:pt>
    <dgm:pt modelId="{4F5036CF-41F7-4FF9-9CE5-CFDB651276B6}" type="pres">
      <dgm:prSet presAssocID="{B627334D-3A8A-4A34-9145-2D24A9497CE8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FAC45B4-62E6-4CCD-B4C9-5A0A83E81AFA}" type="pres">
      <dgm:prSet presAssocID="{B69F389F-62E9-4BA8-9950-569529F2E350}" presName="linNode" presStyleCnt="0"/>
      <dgm:spPr/>
    </dgm:pt>
    <dgm:pt modelId="{56629A6F-2A32-4BAF-8195-E2367EA79775}" type="pres">
      <dgm:prSet presAssocID="{B69F389F-62E9-4BA8-9950-569529F2E350}" presName="parentShp" presStyleLbl="node1" presStyleIdx="0" presStyleCnt="2" custScaleY="112959" custLinFactX="1235" custLinFactNeighborX="100000" custLinFactNeighborY="63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54BE3D-E461-495F-B49B-9DC592A79DED}" type="pres">
      <dgm:prSet presAssocID="{B69F389F-62E9-4BA8-9950-569529F2E350}" presName="childShp" presStyleLbl="bgAccFollowNode1" presStyleIdx="0" presStyleCnt="2" custScaleX="102404" custScaleY="118810" custLinFactX="-5540" custLinFactNeighborX="-100000" custLinFactNeighborY="-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27328F-8631-45E5-9835-5B135C6F734F}" type="pres">
      <dgm:prSet presAssocID="{74A3A7AD-DF31-4CF9-AE00-A81AE1B9B94A}" presName="spacing" presStyleCnt="0"/>
      <dgm:spPr/>
    </dgm:pt>
    <dgm:pt modelId="{178279A1-A2F9-4A20-AC85-7CD9793AA69D}" type="pres">
      <dgm:prSet presAssocID="{CC208846-A2F7-44BA-9782-9719770E16CB}" presName="linNode" presStyleCnt="0"/>
      <dgm:spPr/>
    </dgm:pt>
    <dgm:pt modelId="{496ACA1A-F336-4094-A85E-EDC41882AF89}" type="pres">
      <dgm:prSet presAssocID="{CC208846-A2F7-44BA-9782-9719770E16CB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1E85F1-207B-4C82-B3BB-DE4B21A28951}" type="pres">
      <dgm:prSet presAssocID="{CC208846-A2F7-44BA-9782-9719770E16CB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6337727-F261-4DC6-BA76-11BAD53FD10F}" type="presOf" srcId="{3E1F7BB9-86EE-4BF3-AC45-7C7DCF81F773}" destId="{3554BE3D-E461-495F-B49B-9DC592A79DED}" srcOrd="0" destOrd="0" presId="urn:microsoft.com/office/officeart/2005/8/layout/vList6"/>
    <dgm:cxn modelId="{C07D61D3-BA50-48DE-B1DD-9F0E50425DF5}" srcId="{B627334D-3A8A-4A34-9145-2D24A9497CE8}" destId="{B69F389F-62E9-4BA8-9950-569529F2E350}" srcOrd="0" destOrd="0" parTransId="{155EA0F4-7F0E-4866-8FF6-0E698D30B8E9}" sibTransId="{74A3A7AD-DF31-4CF9-AE00-A81AE1B9B94A}"/>
    <dgm:cxn modelId="{7547DD64-B987-4BC0-8230-7936875B06ED}" srcId="{B627334D-3A8A-4A34-9145-2D24A9497CE8}" destId="{CC208846-A2F7-44BA-9782-9719770E16CB}" srcOrd="1" destOrd="0" parTransId="{54787775-B7E1-415D-B3B7-3A3E2AE715C7}" sibTransId="{09AF4902-4987-456D-9A2D-CC1BAB8F0FB3}"/>
    <dgm:cxn modelId="{9F88F98E-4F30-41CE-A7DF-07D3357E5CDF}" type="presOf" srcId="{B69F389F-62E9-4BA8-9950-569529F2E350}" destId="{56629A6F-2A32-4BAF-8195-E2367EA79775}" srcOrd="0" destOrd="0" presId="urn:microsoft.com/office/officeart/2005/8/layout/vList6"/>
    <dgm:cxn modelId="{D28B32A3-CA33-4E20-AACA-29FDEB792400}" type="presOf" srcId="{B627334D-3A8A-4A34-9145-2D24A9497CE8}" destId="{4F5036CF-41F7-4FF9-9CE5-CFDB651276B6}" srcOrd="0" destOrd="0" presId="urn:microsoft.com/office/officeart/2005/8/layout/vList6"/>
    <dgm:cxn modelId="{55858E79-D70D-4644-87EB-FDD55A4E6BCA}" srcId="{CC208846-A2F7-44BA-9782-9719770E16CB}" destId="{8D92D371-D332-4B8D-8594-35434DA7B1C4}" srcOrd="0" destOrd="0" parTransId="{2A75D1EE-EF97-43BD-B051-7288D39CE588}" sibTransId="{26018DB6-0958-40A6-A03F-F69928CEE3A1}"/>
    <dgm:cxn modelId="{B0343D11-3EEF-4010-9223-D9E008F13244}" type="presOf" srcId="{CC208846-A2F7-44BA-9782-9719770E16CB}" destId="{496ACA1A-F336-4094-A85E-EDC41882AF89}" srcOrd="0" destOrd="0" presId="urn:microsoft.com/office/officeart/2005/8/layout/vList6"/>
    <dgm:cxn modelId="{2C6F6DA9-673F-4DEF-A5D3-9AE79FBE08E7}" srcId="{B69F389F-62E9-4BA8-9950-569529F2E350}" destId="{3E1F7BB9-86EE-4BF3-AC45-7C7DCF81F773}" srcOrd="0" destOrd="0" parTransId="{8DAEB059-95A6-4C7C-B846-1064B1E67949}" sibTransId="{D38AA0ED-9E68-4D3D-AB23-17402DFB9B94}"/>
    <dgm:cxn modelId="{65E1B4E1-6882-408B-B580-96449D46CB1D}" type="presOf" srcId="{8D92D371-D332-4B8D-8594-35434DA7B1C4}" destId="{7D1E85F1-207B-4C82-B3BB-DE4B21A28951}" srcOrd="0" destOrd="0" presId="urn:microsoft.com/office/officeart/2005/8/layout/vList6"/>
    <dgm:cxn modelId="{AEE8E572-0879-4612-9E5B-F53F63E0ABA2}" type="presParOf" srcId="{4F5036CF-41F7-4FF9-9CE5-CFDB651276B6}" destId="{CFAC45B4-62E6-4CCD-B4C9-5A0A83E81AFA}" srcOrd="0" destOrd="0" presId="urn:microsoft.com/office/officeart/2005/8/layout/vList6"/>
    <dgm:cxn modelId="{7569F0DC-8D7A-4784-A92B-696FDB401620}" type="presParOf" srcId="{CFAC45B4-62E6-4CCD-B4C9-5A0A83E81AFA}" destId="{56629A6F-2A32-4BAF-8195-E2367EA79775}" srcOrd="0" destOrd="0" presId="urn:microsoft.com/office/officeart/2005/8/layout/vList6"/>
    <dgm:cxn modelId="{7B52DE2A-3907-4811-9D93-4AE81B6463A8}" type="presParOf" srcId="{CFAC45B4-62E6-4CCD-B4C9-5A0A83E81AFA}" destId="{3554BE3D-E461-495F-B49B-9DC592A79DED}" srcOrd="1" destOrd="0" presId="urn:microsoft.com/office/officeart/2005/8/layout/vList6"/>
    <dgm:cxn modelId="{A6C1394F-40DF-46FF-9D79-E89BB0BECEE5}" type="presParOf" srcId="{4F5036CF-41F7-4FF9-9CE5-CFDB651276B6}" destId="{8427328F-8631-45E5-9835-5B135C6F734F}" srcOrd="1" destOrd="0" presId="urn:microsoft.com/office/officeart/2005/8/layout/vList6"/>
    <dgm:cxn modelId="{C68DD389-6CCA-4883-9AA6-64176FCE0CAD}" type="presParOf" srcId="{4F5036CF-41F7-4FF9-9CE5-CFDB651276B6}" destId="{178279A1-A2F9-4A20-AC85-7CD9793AA69D}" srcOrd="2" destOrd="0" presId="urn:microsoft.com/office/officeart/2005/8/layout/vList6"/>
    <dgm:cxn modelId="{D207986C-72CD-4EC6-B319-325F65BEF84C}" type="presParOf" srcId="{178279A1-A2F9-4A20-AC85-7CD9793AA69D}" destId="{496ACA1A-F336-4094-A85E-EDC41882AF89}" srcOrd="0" destOrd="0" presId="urn:microsoft.com/office/officeart/2005/8/layout/vList6"/>
    <dgm:cxn modelId="{5A5F3D18-F597-4127-8A56-D90874F2EB7F}" type="presParOf" srcId="{178279A1-A2F9-4A20-AC85-7CD9793AA69D}" destId="{7D1E85F1-207B-4C82-B3BB-DE4B21A28951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E19D25C-A385-482F-A0D5-B137034D5CD4}" type="doc">
      <dgm:prSet loTypeId="urn:microsoft.com/office/officeart/2005/8/layout/hierarchy4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35DC4F18-47F5-4E6E-A49D-3E942ABEB8D8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Размер муниципального долга</a:t>
          </a:r>
        </a:p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на 01.01.2020 года:</a:t>
          </a:r>
        </a:p>
        <a:p>
          <a:r>
            <a:rPr lang="ru-RU" strike="noStrike" dirty="0" smtClean="0">
              <a:latin typeface="Times New Roman" pitchFamily="18" charset="0"/>
              <a:cs typeface="Times New Roman" pitchFamily="18" charset="0"/>
            </a:rPr>
            <a:t>0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млн. </a:t>
          </a:r>
          <a:r>
            <a: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рублей</a:t>
          </a:r>
          <a:endParaRPr lang="ru-RU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99987C7-C546-4F1D-B5CB-46A8B9D2484C}" type="parTrans" cxnId="{0113A2CB-9450-4CDE-B381-7101DB5DBFC2}">
      <dgm:prSet/>
      <dgm:spPr/>
      <dgm:t>
        <a:bodyPr/>
        <a:lstStyle/>
        <a:p>
          <a:endParaRPr lang="ru-RU"/>
        </a:p>
      </dgm:t>
    </dgm:pt>
    <dgm:pt modelId="{990875FA-E367-4380-9719-2207BEBA90D8}" type="sibTrans" cxnId="{0113A2CB-9450-4CDE-B381-7101DB5DBFC2}">
      <dgm:prSet/>
      <dgm:spPr/>
      <dgm:t>
        <a:bodyPr/>
        <a:lstStyle/>
        <a:p>
          <a:endParaRPr lang="ru-RU"/>
        </a:p>
      </dgm:t>
    </dgm:pt>
    <dgm:pt modelId="{C3C2AAAB-093D-482D-A2AB-A1E10C0C0CF2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Первоначальный план долга на 01.01.2020 года:</a:t>
          </a:r>
        </a:p>
        <a:p>
          <a:r>
            <a:rPr lang="ru-RU" sz="2800" strike="noStrike" dirty="0" smtClean="0">
              <a:effectLst/>
              <a:latin typeface="Times New Roman" pitchFamily="18" charset="0"/>
              <a:cs typeface="Times New Roman" pitchFamily="18" charset="0"/>
            </a:rPr>
            <a:t>66 млн. 300,0 тыс.рублей </a:t>
          </a:r>
        </a:p>
      </dgm:t>
    </dgm:pt>
    <dgm:pt modelId="{3A833DC3-48C6-4EA9-994C-8446C3C1FA97}" type="parTrans" cxnId="{238607E6-5834-4B54-895F-7DF8F2BD6D33}">
      <dgm:prSet/>
      <dgm:spPr/>
      <dgm:t>
        <a:bodyPr/>
        <a:lstStyle/>
        <a:p>
          <a:endParaRPr lang="ru-RU"/>
        </a:p>
      </dgm:t>
    </dgm:pt>
    <dgm:pt modelId="{28B74D94-DF63-4F40-A545-105C85F23289}" type="sibTrans" cxnId="{238607E6-5834-4B54-895F-7DF8F2BD6D33}">
      <dgm:prSet/>
      <dgm:spPr/>
      <dgm:t>
        <a:bodyPr/>
        <a:lstStyle/>
        <a:p>
          <a:endParaRPr lang="ru-RU"/>
        </a:p>
      </dgm:t>
    </dgm:pt>
    <dgm:pt modelId="{35E50DCE-6E64-4D9F-8116-BA67100397D5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Уточненный план долга на 01.01.2021:</a:t>
          </a:r>
        </a:p>
        <a:p>
          <a:r>
            <a:rPr lang="ru-RU" strike="noStrike" dirty="0" smtClean="0">
              <a:effectLst/>
              <a:latin typeface="Times New Roman" pitchFamily="18" charset="0"/>
              <a:cs typeface="Times New Roman" pitchFamily="18" charset="0"/>
            </a:rPr>
            <a:t>33 млн. 900,0 тыс.рублей </a:t>
          </a:r>
          <a:endParaRPr lang="ru-RU" strike="noStrike" dirty="0" smtClean="0">
            <a:latin typeface="Times New Roman" pitchFamily="18" charset="0"/>
            <a:cs typeface="Times New Roman" pitchFamily="18" charset="0"/>
          </a:endParaRPr>
        </a:p>
      </dgm:t>
    </dgm:pt>
    <dgm:pt modelId="{1C67702E-96FC-4CA1-9818-4507C80B4121}" type="parTrans" cxnId="{A9DFEB75-659A-4293-BAD8-37D3985E598C}">
      <dgm:prSet/>
      <dgm:spPr/>
      <dgm:t>
        <a:bodyPr/>
        <a:lstStyle/>
        <a:p>
          <a:endParaRPr lang="ru-RU"/>
        </a:p>
      </dgm:t>
    </dgm:pt>
    <dgm:pt modelId="{2F11A0A9-0395-4211-9986-132521F6B539}" type="sibTrans" cxnId="{A9DFEB75-659A-4293-BAD8-37D3985E598C}">
      <dgm:prSet/>
      <dgm:spPr/>
      <dgm:t>
        <a:bodyPr/>
        <a:lstStyle/>
        <a:p>
          <a:endParaRPr lang="ru-RU"/>
        </a:p>
      </dgm:t>
    </dgm:pt>
    <dgm:pt modelId="{7DEA8A44-6848-4FA9-99C1-C2889304F958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Обслуживание муниципального долга: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28227DC3-60A0-4445-B917-12BB538625CA}" type="parTrans" cxnId="{875293ED-387D-419B-89F2-C5B484FC3244}">
      <dgm:prSet/>
      <dgm:spPr/>
      <dgm:t>
        <a:bodyPr/>
        <a:lstStyle/>
        <a:p>
          <a:endParaRPr lang="ru-RU"/>
        </a:p>
      </dgm:t>
    </dgm:pt>
    <dgm:pt modelId="{245DA850-9A20-4095-A05E-1354647CFF5F}" type="sibTrans" cxnId="{875293ED-387D-419B-89F2-C5B484FC3244}">
      <dgm:prSet/>
      <dgm:spPr/>
      <dgm:t>
        <a:bodyPr/>
        <a:lstStyle/>
        <a:p>
          <a:endParaRPr lang="ru-RU"/>
        </a:p>
      </dgm:t>
    </dgm:pt>
    <dgm:pt modelId="{2E68B60C-DDF6-4BC5-945E-8649EDF8CA29}">
      <dgm:prSet/>
      <dgm:spPr/>
      <dgm:t>
        <a:bodyPr/>
        <a:lstStyle/>
        <a:p>
          <a:pPr>
            <a:spcAft>
              <a:spcPts val="0"/>
            </a:spcAft>
          </a:pPr>
          <a:r>
            <a:rPr lang="ru-RU" dirty="0" smtClean="0">
              <a:latin typeface="Times New Roman" pitchFamily="18" charset="0"/>
              <a:cs typeface="Times New Roman" pitchFamily="18" charset="0"/>
            </a:rPr>
            <a:t>Фактический размер долга на 01.01.2021:  </a:t>
          </a:r>
        </a:p>
        <a:p>
          <a:pPr>
            <a:spcAft>
              <a:spcPts val="0"/>
            </a:spcAft>
          </a:pPr>
          <a:r>
            <a:rPr lang="ru-RU" strike="noStrike" dirty="0" smtClean="0">
              <a:effectLst/>
              <a:latin typeface="Times New Roman" pitchFamily="18" charset="0"/>
              <a:cs typeface="Times New Roman" pitchFamily="18" charset="0"/>
            </a:rPr>
            <a:t>33 млн. 900,0 тыс.рублей </a:t>
          </a:r>
          <a:endParaRPr lang="ru-RU" strike="noStrike" dirty="0">
            <a:latin typeface="Times New Roman" pitchFamily="18" charset="0"/>
            <a:cs typeface="Times New Roman" pitchFamily="18" charset="0"/>
          </a:endParaRPr>
        </a:p>
      </dgm:t>
    </dgm:pt>
    <dgm:pt modelId="{D789C879-DB24-4DD9-A623-6D7ED217DC9E}" type="parTrans" cxnId="{A65C7D58-487A-45FB-8AC5-88A8B0437C50}">
      <dgm:prSet/>
      <dgm:spPr/>
      <dgm:t>
        <a:bodyPr/>
        <a:lstStyle/>
        <a:p>
          <a:endParaRPr lang="ru-RU"/>
        </a:p>
      </dgm:t>
    </dgm:pt>
    <dgm:pt modelId="{497B0B8E-50D4-4C62-B822-384C079A5946}" type="sibTrans" cxnId="{A65C7D58-487A-45FB-8AC5-88A8B0437C50}">
      <dgm:prSet/>
      <dgm:spPr/>
      <dgm:t>
        <a:bodyPr/>
        <a:lstStyle/>
        <a:p>
          <a:endParaRPr lang="ru-RU"/>
        </a:p>
      </dgm:t>
    </dgm:pt>
    <dgm:pt modelId="{D1888F6C-0509-41A3-9386-23B4206CBBA1}">
      <dgm:prSet/>
      <dgm:spPr/>
      <dgm:t>
        <a:bodyPr/>
        <a:lstStyle/>
        <a:p>
          <a:r>
            <a:rPr lang="ru-RU" strike="noStrike" dirty="0" smtClean="0">
              <a:latin typeface="Times New Roman" pitchFamily="18" charset="0"/>
              <a:cs typeface="Times New Roman" pitchFamily="18" charset="0"/>
            </a:rPr>
            <a:t> 436,2 тыс. рублей</a:t>
          </a:r>
        </a:p>
        <a:p>
          <a:r>
            <a:rPr lang="ru-RU" strike="noStrike" dirty="0" smtClean="0">
              <a:latin typeface="Times New Roman" pitchFamily="18" charset="0"/>
              <a:cs typeface="Times New Roman" pitchFamily="18" charset="0"/>
            </a:rPr>
            <a:t>(увеличился на</a:t>
          </a:r>
        </a:p>
        <a:p>
          <a:r>
            <a:rPr lang="ru-RU" strike="noStrike" dirty="0" smtClean="0">
              <a:latin typeface="Times New Roman" pitchFamily="18" charset="0"/>
              <a:cs typeface="Times New Roman" pitchFamily="18" charset="0"/>
            </a:rPr>
            <a:t>82,2 тыс.рублей)</a:t>
          </a:r>
          <a:endParaRPr lang="ru-RU" strike="noStrike" dirty="0">
            <a:latin typeface="Times New Roman" pitchFamily="18" charset="0"/>
            <a:cs typeface="Times New Roman" pitchFamily="18" charset="0"/>
          </a:endParaRPr>
        </a:p>
      </dgm:t>
    </dgm:pt>
    <dgm:pt modelId="{037BFD70-127D-47F8-B714-9CDEE18F6977}" type="parTrans" cxnId="{6EF88D37-CBC6-472B-A726-408255D39785}">
      <dgm:prSet/>
      <dgm:spPr/>
      <dgm:t>
        <a:bodyPr/>
        <a:lstStyle/>
        <a:p>
          <a:endParaRPr lang="ru-RU"/>
        </a:p>
      </dgm:t>
    </dgm:pt>
    <dgm:pt modelId="{781D2724-2ED8-40C8-B3BC-21B11AECB703}" type="sibTrans" cxnId="{6EF88D37-CBC6-472B-A726-408255D39785}">
      <dgm:prSet/>
      <dgm:spPr/>
      <dgm:t>
        <a:bodyPr/>
        <a:lstStyle/>
        <a:p>
          <a:endParaRPr lang="ru-RU"/>
        </a:p>
      </dgm:t>
    </dgm:pt>
    <dgm:pt modelId="{24E48A30-7780-4579-94FF-94C2D0A94E9A}" type="pres">
      <dgm:prSet presAssocID="{EE19D25C-A385-482F-A0D5-B137034D5CD4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8AEDDFE-28A2-40FD-B4C5-DDC21D07E187}" type="pres">
      <dgm:prSet presAssocID="{35DC4F18-47F5-4E6E-A49D-3E942ABEB8D8}" presName="vertOne" presStyleCnt="0"/>
      <dgm:spPr/>
      <dgm:t>
        <a:bodyPr/>
        <a:lstStyle/>
        <a:p>
          <a:endParaRPr lang="ru-RU"/>
        </a:p>
      </dgm:t>
    </dgm:pt>
    <dgm:pt modelId="{B6A31B3F-B3DF-4808-8AD3-DD48FE17ACC2}" type="pres">
      <dgm:prSet presAssocID="{35DC4F18-47F5-4E6E-A49D-3E942ABEB8D8}" presName="txOne" presStyleLbl="node0" presStyleIdx="0" presStyleCnt="1" custLinFactNeighborX="11" custLinFactNeighborY="-207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433CA7F-6650-4632-AEE7-91CACC99D22A}" type="pres">
      <dgm:prSet presAssocID="{35DC4F18-47F5-4E6E-A49D-3E942ABEB8D8}" presName="parTransOne" presStyleCnt="0"/>
      <dgm:spPr/>
      <dgm:t>
        <a:bodyPr/>
        <a:lstStyle/>
        <a:p>
          <a:endParaRPr lang="ru-RU"/>
        </a:p>
      </dgm:t>
    </dgm:pt>
    <dgm:pt modelId="{B1D87116-96FB-4BDD-AEA8-D3A983186826}" type="pres">
      <dgm:prSet presAssocID="{35DC4F18-47F5-4E6E-A49D-3E942ABEB8D8}" presName="horzOne" presStyleCnt="0"/>
      <dgm:spPr/>
      <dgm:t>
        <a:bodyPr/>
        <a:lstStyle/>
        <a:p>
          <a:endParaRPr lang="ru-RU"/>
        </a:p>
      </dgm:t>
    </dgm:pt>
    <dgm:pt modelId="{B12558F7-6DE9-4633-8138-88114CA94BF4}" type="pres">
      <dgm:prSet presAssocID="{C3C2AAAB-093D-482D-A2AB-A1E10C0C0CF2}" presName="vertTwo" presStyleCnt="0"/>
      <dgm:spPr/>
      <dgm:t>
        <a:bodyPr/>
        <a:lstStyle/>
        <a:p>
          <a:endParaRPr lang="ru-RU"/>
        </a:p>
      </dgm:t>
    </dgm:pt>
    <dgm:pt modelId="{1D61E1EB-C0E7-4C74-8DEB-F0CF281762D7}" type="pres">
      <dgm:prSet presAssocID="{C3C2AAAB-093D-482D-A2AB-A1E10C0C0CF2}" presName="txTwo" presStyleLbl="node2" presStyleIdx="0" presStyleCnt="2" custLinFactNeighborX="-616" custLinFactNeighborY="-184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9066320-8862-4A23-BB7C-4582A75CAB0C}" type="pres">
      <dgm:prSet presAssocID="{C3C2AAAB-093D-482D-A2AB-A1E10C0C0CF2}" presName="parTransTwo" presStyleCnt="0"/>
      <dgm:spPr/>
      <dgm:t>
        <a:bodyPr/>
        <a:lstStyle/>
        <a:p>
          <a:endParaRPr lang="ru-RU"/>
        </a:p>
      </dgm:t>
    </dgm:pt>
    <dgm:pt modelId="{FF035CD4-89C4-4DD3-9D41-64E032DC81A7}" type="pres">
      <dgm:prSet presAssocID="{C3C2AAAB-093D-482D-A2AB-A1E10C0C0CF2}" presName="horzTwo" presStyleCnt="0"/>
      <dgm:spPr/>
      <dgm:t>
        <a:bodyPr/>
        <a:lstStyle/>
        <a:p>
          <a:endParaRPr lang="ru-RU"/>
        </a:p>
      </dgm:t>
    </dgm:pt>
    <dgm:pt modelId="{331A0B1B-F50D-459D-B78C-160902D15B51}" type="pres">
      <dgm:prSet presAssocID="{35E50DCE-6E64-4D9F-8116-BA67100397D5}" presName="vertThree" presStyleCnt="0"/>
      <dgm:spPr/>
      <dgm:t>
        <a:bodyPr/>
        <a:lstStyle/>
        <a:p>
          <a:endParaRPr lang="ru-RU"/>
        </a:p>
      </dgm:t>
    </dgm:pt>
    <dgm:pt modelId="{7E7FCB0B-7595-4D55-B683-B77F8DD12C6A}" type="pres">
      <dgm:prSet presAssocID="{35E50DCE-6E64-4D9F-8116-BA67100397D5}" presName="txThre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D1D242D-F728-4BCF-B0DB-774DB2278D91}" type="pres">
      <dgm:prSet presAssocID="{35E50DCE-6E64-4D9F-8116-BA67100397D5}" presName="horzThree" presStyleCnt="0"/>
      <dgm:spPr/>
      <dgm:t>
        <a:bodyPr/>
        <a:lstStyle/>
        <a:p>
          <a:endParaRPr lang="ru-RU"/>
        </a:p>
      </dgm:t>
    </dgm:pt>
    <dgm:pt modelId="{D8D4637F-9AE9-449E-A60E-5797581F72AB}" type="pres">
      <dgm:prSet presAssocID="{2F11A0A9-0395-4211-9986-132521F6B539}" presName="sibSpaceThree" presStyleCnt="0"/>
      <dgm:spPr/>
      <dgm:t>
        <a:bodyPr/>
        <a:lstStyle/>
        <a:p>
          <a:endParaRPr lang="ru-RU"/>
        </a:p>
      </dgm:t>
    </dgm:pt>
    <dgm:pt modelId="{F91616F5-7B11-4231-8828-4080CD639AD1}" type="pres">
      <dgm:prSet presAssocID="{2E68B60C-DDF6-4BC5-945E-8649EDF8CA29}" presName="vertThree" presStyleCnt="0"/>
      <dgm:spPr/>
      <dgm:t>
        <a:bodyPr/>
        <a:lstStyle/>
        <a:p>
          <a:endParaRPr lang="ru-RU"/>
        </a:p>
      </dgm:t>
    </dgm:pt>
    <dgm:pt modelId="{B4A73935-8DE5-4DBB-A715-E828584DCFA2}" type="pres">
      <dgm:prSet presAssocID="{2E68B60C-DDF6-4BC5-945E-8649EDF8CA29}" presName="txThre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7A23874-C52B-4FE9-993F-3397DE758F8D}" type="pres">
      <dgm:prSet presAssocID="{2E68B60C-DDF6-4BC5-945E-8649EDF8CA29}" presName="horzThree" presStyleCnt="0"/>
      <dgm:spPr/>
      <dgm:t>
        <a:bodyPr/>
        <a:lstStyle/>
        <a:p>
          <a:endParaRPr lang="ru-RU"/>
        </a:p>
      </dgm:t>
    </dgm:pt>
    <dgm:pt modelId="{E97F2A37-633D-4932-857E-7867A9149AA8}" type="pres">
      <dgm:prSet presAssocID="{28B74D94-DF63-4F40-A545-105C85F23289}" presName="sibSpaceTwo" presStyleCnt="0"/>
      <dgm:spPr/>
      <dgm:t>
        <a:bodyPr/>
        <a:lstStyle/>
        <a:p>
          <a:endParaRPr lang="ru-RU"/>
        </a:p>
      </dgm:t>
    </dgm:pt>
    <dgm:pt modelId="{87B5A8DC-A280-4099-89E2-52499978E94C}" type="pres">
      <dgm:prSet presAssocID="{7DEA8A44-6848-4FA9-99C1-C2889304F958}" presName="vertTwo" presStyleCnt="0"/>
      <dgm:spPr/>
      <dgm:t>
        <a:bodyPr/>
        <a:lstStyle/>
        <a:p>
          <a:endParaRPr lang="ru-RU"/>
        </a:p>
      </dgm:t>
    </dgm:pt>
    <dgm:pt modelId="{EC3963F6-4871-49B4-AE66-2CE7235DF2CA}" type="pres">
      <dgm:prSet presAssocID="{7DEA8A44-6848-4FA9-99C1-C2889304F958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C969473-FBF8-42E1-A30B-3557ECEB7135}" type="pres">
      <dgm:prSet presAssocID="{7DEA8A44-6848-4FA9-99C1-C2889304F958}" presName="parTransTwo" presStyleCnt="0"/>
      <dgm:spPr/>
      <dgm:t>
        <a:bodyPr/>
        <a:lstStyle/>
        <a:p>
          <a:endParaRPr lang="ru-RU"/>
        </a:p>
      </dgm:t>
    </dgm:pt>
    <dgm:pt modelId="{19FB6E6E-1370-46A8-BCF0-D0FB64879C80}" type="pres">
      <dgm:prSet presAssocID="{7DEA8A44-6848-4FA9-99C1-C2889304F958}" presName="horzTwo" presStyleCnt="0"/>
      <dgm:spPr/>
      <dgm:t>
        <a:bodyPr/>
        <a:lstStyle/>
        <a:p>
          <a:endParaRPr lang="ru-RU"/>
        </a:p>
      </dgm:t>
    </dgm:pt>
    <dgm:pt modelId="{C21F289C-2303-46B8-A09D-E8CF46C0BAA0}" type="pres">
      <dgm:prSet presAssocID="{D1888F6C-0509-41A3-9386-23B4206CBBA1}" presName="vertThree" presStyleCnt="0"/>
      <dgm:spPr/>
      <dgm:t>
        <a:bodyPr/>
        <a:lstStyle/>
        <a:p>
          <a:endParaRPr lang="ru-RU"/>
        </a:p>
      </dgm:t>
    </dgm:pt>
    <dgm:pt modelId="{C9D55BA5-36F6-46EE-B35D-18E2D30B52B1}" type="pres">
      <dgm:prSet presAssocID="{D1888F6C-0509-41A3-9386-23B4206CBBA1}" presName="txThre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056C19A-5E8D-4FCB-8337-652761C59A09}" type="pres">
      <dgm:prSet presAssocID="{D1888F6C-0509-41A3-9386-23B4206CBBA1}" presName="horzThree" presStyleCnt="0"/>
      <dgm:spPr/>
      <dgm:t>
        <a:bodyPr/>
        <a:lstStyle/>
        <a:p>
          <a:endParaRPr lang="ru-RU"/>
        </a:p>
      </dgm:t>
    </dgm:pt>
  </dgm:ptLst>
  <dgm:cxnLst>
    <dgm:cxn modelId="{A9DFEB75-659A-4293-BAD8-37D3985E598C}" srcId="{C3C2AAAB-093D-482D-A2AB-A1E10C0C0CF2}" destId="{35E50DCE-6E64-4D9F-8116-BA67100397D5}" srcOrd="0" destOrd="0" parTransId="{1C67702E-96FC-4CA1-9818-4507C80B4121}" sibTransId="{2F11A0A9-0395-4211-9986-132521F6B539}"/>
    <dgm:cxn modelId="{0113A2CB-9450-4CDE-B381-7101DB5DBFC2}" srcId="{EE19D25C-A385-482F-A0D5-B137034D5CD4}" destId="{35DC4F18-47F5-4E6E-A49D-3E942ABEB8D8}" srcOrd="0" destOrd="0" parTransId="{999987C7-C546-4F1D-B5CB-46A8B9D2484C}" sibTransId="{990875FA-E367-4380-9719-2207BEBA90D8}"/>
    <dgm:cxn modelId="{875293ED-387D-419B-89F2-C5B484FC3244}" srcId="{35DC4F18-47F5-4E6E-A49D-3E942ABEB8D8}" destId="{7DEA8A44-6848-4FA9-99C1-C2889304F958}" srcOrd="1" destOrd="0" parTransId="{28227DC3-60A0-4445-B917-12BB538625CA}" sibTransId="{245DA850-9A20-4095-A05E-1354647CFF5F}"/>
    <dgm:cxn modelId="{581911F5-5ED1-4F93-8F6A-C4FBDB0D197D}" type="presOf" srcId="{EE19D25C-A385-482F-A0D5-B137034D5CD4}" destId="{24E48A30-7780-4579-94FF-94C2D0A94E9A}" srcOrd="0" destOrd="0" presId="urn:microsoft.com/office/officeart/2005/8/layout/hierarchy4"/>
    <dgm:cxn modelId="{807FEA97-F491-4BAE-8415-AA549C5D6276}" type="presOf" srcId="{35DC4F18-47F5-4E6E-A49D-3E942ABEB8D8}" destId="{B6A31B3F-B3DF-4808-8AD3-DD48FE17ACC2}" srcOrd="0" destOrd="0" presId="urn:microsoft.com/office/officeart/2005/8/layout/hierarchy4"/>
    <dgm:cxn modelId="{E8C6DB41-8D50-43B3-BB82-05591BAF0763}" type="presOf" srcId="{C3C2AAAB-093D-482D-A2AB-A1E10C0C0CF2}" destId="{1D61E1EB-C0E7-4C74-8DEB-F0CF281762D7}" srcOrd="0" destOrd="0" presId="urn:microsoft.com/office/officeart/2005/8/layout/hierarchy4"/>
    <dgm:cxn modelId="{6EF88D37-CBC6-472B-A726-408255D39785}" srcId="{7DEA8A44-6848-4FA9-99C1-C2889304F958}" destId="{D1888F6C-0509-41A3-9386-23B4206CBBA1}" srcOrd="0" destOrd="0" parTransId="{037BFD70-127D-47F8-B714-9CDEE18F6977}" sibTransId="{781D2724-2ED8-40C8-B3BC-21B11AECB703}"/>
    <dgm:cxn modelId="{AEE0BE29-0185-4B5D-A569-5C08A7622DCB}" type="presOf" srcId="{D1888F6C-0509-41A3-9386-23B4206CBBA1}" destId="{C9D55BA5-36F6-46EE-B35D-18E2D30B52B1}" srcOrd="0" destOrd="0" presId="urn:microsoft.com/office/officeart/2005/8/layout/hierarchy4"/>
    <dgm:cxn modelId="{0BCD9A4B-2DAD-4F39-BFD4-A423B30FB80A}" type="presOf" srcId="{7DEA8A44-6848-4FA9-99C1-C2889304F958}" destId="{EC3963F6-4871-49B4-AE66-2CE7235DF2CA}" srcOrd="0" destOrd="0" presId="urn:microsoft.com/office/officeart/2005/8/layout/hierarchy4"/>
    <dgm:cxn modelId="{A65C7D58-487A-45FB-8AC5-88A8B0437C50}" srcId="{C3C2AAAB-093D-482D-A2AB-A1E10C0C0CF2}" destId="{2E68B60C-DDF6-4BC5-945E-8649EDF8CA29}" srcOrd="1" destOrd="0" parTransId="{D789C879-DB24-4DD9-A623-6D7ED217DC9E}" sibTransId="{497B0B8E-50D4-4C62-B822-384C079A5946}"/>
    <dgm:cxn modelId="{238607E6-5834-4B54-895F-7DF8F2BD6D33}" srcId="{35DC4F18-47F5-4E6E-A49D-3E942ABEB8D8}" destId="{C3C2AAAB-093D-482D-A2AB-A1E10C0C0CF2}" srcOrd="0" destOrd="0" parTransId="{3A833DC3-48C6-4EA9-994C-8446C3C1FA97}" sibTransId="{28B74D94-DF63-4F40-A545-105C85F23289}"/>
    <dgm:cxn modelId="{5793B24F-CA7B-4F0D-9996-862E2546DE52}" type="presOf" srcId="{35E50DCE-6E64-4D9F-8116-BA67100397D5}" destId="{7E7FCB0B-7595-4D55-B683-B77F8DD12C6A}" srcOrd="0" destOrd="0" presId="urn:microsoft.com/office/officeart/2005/8/layout/hierarchy4"/>
    <dgm:cxn modelId="{D07201B5-93FF-4FA5-895D-4931CE157BC8}" type="presOf" srcId="{2E68B60C-DDF6-4BC5-945E-8649EDF8CA29}" destId="{B4A73935-8DE5-4DBB-A715-E828584DCFA2}" srcOrd="0" destOrd="0" presId="urn:microsoft.com/office/officeart/2005/8/layout/hierarchy4"/>
    <dgm:cxn modelId="{4B4D4E22-4A65-487D-9D61-632B22D48BE9}" type="presParOf" srcId="{24E48A30-7780-4579-94FF-94C2D0A94E9A}" destId="{98AEDDFE-28A2-40FD-B4C5-DDC21D07E187}" srcOrd="0" destOrd="0" presId="urn:microsoft.com/office/officeart/2005/8/layout/hierarchy4"/>
    <dgm:cxn modelId="{DBDBD76C-C2A8-4CA5-BDBC-FEBA00959452}" type="presParOf" srcId="{98AEDDFE-28A2-40FD-B4C5-DDC21D07E187}" destId="{B6A31B3F-B3DF-4808-8AD3-DD48FE17ACC2}" srcOrd="0" destOrd="0" presId="urn:microsoft.com/office/officeart/2005/8/layout/hierarchy4"/>
    <dgm:cxn modelId="{3990C5CC-5C6E-4031-882B-4F2E1771D26D}" type="presParOf" srcId="{98AEDDFE-28A2-40FD-B4C5-DDC21D07E187}" destId="{F433CA7F-6650-4632-AEE7-91CACC99D22A}" srcOrd="1" destOrd="0" presId="urn:microsoft.com/office/officeart/2005/8/layout/hierarchy4"/>
    <dgm:cxn modelId="{E46B6E4D-1B05-40F3-9BDD-FC2565D576C4}" type="presParOf" srcId="{98AEDDFE-28A2-40FD-B4C5-DDC21D07E187}" destId="{B1D87116-96FB-4BDD-AEA8-D3A983186826}" srcOrd="2" destOrd="0" presId="urn:microsoft.com/office/officeart/2005/8/layout/hierarchy4"/>
    <dgm:cxn modelId="{34B8CA99-2D8B-402C-B80D-254A1E6080A3}" type="presParOf" srcId="{B1D87116-96FB-4BDD-AEA8-D3A983186826}" destId="{B12558F7-6DE9-4633-8138-88114CA94BF4}" srcOrd="0" destOrd="0" presId="urn:microsoft.com/office/officeart/2005/8/layout/hierarchy4"/>
    <dgm:cxn modelId="{1E8FF49D-F81A-4F31-859D-8B63EAE2F221}" type="presParOf" srcId="{B12558F7-6DE9-4633-8138-88114CA94BF4}" destId="{1D61E1EB-C0E7-4C74-8DEB-F0CF281762D7}" srcOrd="0" destOrd="0" presId="urn:microsoft.com/office/officeart/2005/8/layout/hierarchy4"/>
    <dgm:cxn modelId="{7AF4E9EE-ABDA-4320-A4A9-9316C47D9024}" type="presParOf" srcId="{B12558F7-6DE9-4633-8138-88114CA94BF4}" destId="{F9066320-8862-4A23-BB7C-4582A75CAB0C}" srcOrd="1" destOrd="0" presId="urn:microsoft.com/office/officeart/2005/8/layout/hierarchy4"/>
    <dgm:cxn modelId="{183FCD44-04A2-4A96-AC01-34A8EF28EB84}" type="presParOf" srcId="{B12558F7-6DE9-4633-8138-88114CA94BF4}" destId="{FF035CD4-89C4-4DD3-9D41-64E032DC81A7}" srcOrd="2" destOrd="0" presId="urn:microsoft.com/office/officeart/2005/8/layout/hierarchy4"/>
    <dgm:cxn modelId="{243FAF9D-C296-4091-87B0-7345259EA354}" type="presParOf" srcId="{FF035CD4-89C4-4DD3-9D41-64E032DC81A7}" destId="{331A0B1B-F50D-459D-B78C-160902D15B51}" srcOrd="0" destOrd="0" presId="urn:microsoft.com/office/officeart/2005/8/layout/hierarchy4"/>
    <dgm:cxn modelId="{65E86DB3-A18E-49FD-BD91-D06FF81F10EE}" type="presParOf" srcId="{331A0B1B-F50D-459D-B78C-160902D15B51}" destId="{7E7FCB0B-7595-4D55-B683-B77F8DD12C6A}" srcOrd="0" destOrd="0" presId="urn:microsoft.com/office/officeart/2005/8/layout/hierarchy4"/>
    <dgm:cxn modelId="{232BADF2-66D8-478E-927C-076A88048383}" type="presParOf" srcId="{331A0B1B-F50D-459D-B78C-160902D15B51}" destId="{1D1D242D-F728-4BCF-B0DB-774DB2278D91}" srcOrd="1" destOrd="0" presId="urn:microsoft.com/office/officeart/2005/8/layout/hierarchy4"/>
    <dgm:cxn modelId="{5F7273E1-7782-48EA-90A0-9FC261BB1AD6}" type="presParOf" srcId="{FF035CD4-89C4-4DD3-9D41-64E032DC81A7}" destId="{D8D4637F-9AE9-449E-A60E-5797581F72AB}" srcOrd="1" destOrd="0" presId="urn:microsoft.com/office/officeart/2005/8/layout/hierarchy4"/>
    <dgm:cxn modelId="{2654724A-90BA-49B7-893E-3E0E0FEE431A}" type="presParOf" srcId="{FF035CD4-89C4-4DD3-9D41-64E032DC81A7}" destId="{F91616F5-7B11-4231-8828-4080CD639AD1}" srcOrd="2" destOrd="0" presId="urn:microsoft.com/office/officeart/2005/8/layout/hierarchy4"/>
    <dgm:cxn modelId="{3830C822-63FE-4E5A-8E62-C4E55DD7890A}" type="presParOf" srcId="{F91616F5-7B11-4231-8828-4080CD639AD1}" destId="{B4A73935-8DE5-4DBB-A715-E828584DCFA2}" srcOrd="0" destOrd="0" presId="urn:microsoft.com/office/officeart/2005/8/layout/hierarchy4"/>
    <dgm:cxn modelId="{4F28B1DA-BABE-4166-9D5F-962D44924127}" type="presParOf" srcId="{F91616F5-7B11-4231-8828-4080CD639AD1}" destId="{E7A23874-C52B-4FE9-993F-3397DE758F8D}" srcOrd="1" destOrd="0" presId="urn:microsoft.com/office/officeart/2005/8/layout/hierarchy4"/>
    <dgm:cxn modelId="{439E681A-14A4-419B-91EE-CD183D5D129C}" type="presParOf" srcId="{B1D87116-96FB-4BDD-AEA8-D3A983186826}" destId="{E97F2A37-633D-4932-857E-7867A9149AA8}" srcOrd="1" destOrd="0" presId="urn:microsoft.com/office/officeart/2005/8/layout/hierarchy4"/>
    <dgm:cxn modelId="{02F77350-86B8-4258-A3BA-E2F73278F61E}" type="presParOf" srcId="{B1D87116-96FB-4BDD-AEA8-D3A983186826}" destId="{87B5A8DC-A280-4099-89E2-52499978E94C}" srcOrd="2" destOrd="0" presId="urn:microsoft.com/office/officeart/2005/8/layout/hierarchy4"/>
    <dgm:cxn modelId="{E210AB4D-E473-4BE4-ACC5-12B60E104443}" type="presParOf" srcId="{87B5A8DC-A280-4099-89E2-52499978E94C}" destId="{EC3963F6-4871-49B4-AE66-2CE7235DF2CA}" srcOrd="0" destOrd="0" presId="urn:microsoft.com/office/officeart/2005/8/layout/hierarchy4"/>
    <dgm:cxn modelId="{ABB1FDF7-5E1C-412A-B5EA-F0469890D324}" type="presParOf" srcId="{87B5A8DC-A280-4099-89E2-52499978E94C}" destId="{2C969473-FBF8-42E1-A30B-3557ECEB7135}" srcOrd="1" destOrd="0" presId="urn:microsoft.com/office/officeart/2005/8/layout/hierarchy4"/>
    <dgm:cxn modelId="{8AD3E494-A992-45BE-9EE0-77BA306B15BC}" type="presParOf" srcId="{87B5A8DC-A280-4099-89E2-52499978E94C}" destId="{19FB6E6E-1370-46A8-BCF0-D0FB64879C80}" srcOrd="2" destOrd="0" presId="urn:microsoft.com/office/officeart/2005/8/layout/hierarchy4"/>
    <dgm:cxn modelId="{41E40A91-7A0F-4DB0-BA5A-CA0A689415A8}" type="presParOf" srcId="{19FB6E6E-1370-46A8-BCF0-D0FB64879C80}" destId="{C21F289C-2303-46B8-A09D-E8CF46C0BAA0}" srcOrd="0" destOrd="0" presId="urn:microsoft.com/office/officeart/2005/8/layout/hierarchy4"/>
    <dgm:cxn modelId="{7865EFA1-A7A5-4E52-A319-F45DA0548411}" type="presParOf" srcId="{C21F289C-2303-46B8-A09D-E8CF46C0BAA0}" destId="{C9D55BA5-36F6-46EE-B35D-18E2D30B52B1}" srcOrd="0" destOrd="0" presId="urn:microsoft.com/office/officeart/2005/8/layout/hierarchy4"/>
    <dgm:cxn modelId="{2F43E450-1694-4F4E-B2AC-CA54C994369B}" type="presParOf" srcId="{C21F289C-2303-46B8-A09D-E8CF46C0BAA0}" destId="{1056C19A-5E8D-4FCB-8337-652761C59A09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0.04918</cdr:x>
      <cdr:y>0.38955</cdr:y>
    </cdr:from>
    <cdr:to>
      <cdr:x>0.36085</cdr:x>
      <cdr:y>0.47155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216023" y="2052505"/>
          <a:ext cx="1369006" cy="432050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2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776 697,5</a:t>
          </a:r>
        </a:p>
        <a:p xmlns:a="http://schemas.openxmlformats.org/drawingml/2006/main">
          <a:pPr algn="ctr"/>
          <a:endParaRPr lang="ru-RU" sz="1600" b="1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0.02725</cdr:x>
      <cdr:y>0.24705</cdr:y>
    </cdr:from>
    <cdr:to>
      <cdr:x>0.34223</cdr:x>
      <cdr:y>0.31538</cdr:y>
    </cdr:to>
    <cdr:sp macro="" textlink="">
      <cdr:nvSpPr>
        <cdr:cNvPr id="3" name="Прямоугольник 2"/>
        <cdr:cNvSpPr/>
      </cdr:nvSpPr>
      <cdr:spPr>
        <a:xfrm xmlns:a="http://schemas.openxmlformats.org/drawingml/2006/main">
          <a:off x="119703" y="1301670"/>
          <a:ext cx="1383546" cy="360024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1">
          <a:schemeClr val="accent2"/>
        </a:lnRef>
        <a:fillRef xmlns:a="http://schemas.openxmlformats.org/drawingml/2006/main" idx="2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274 356,3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0.04365</cdr:x>
      <cdr:y>0.11038</cdr:y>
    </cdr:from>
    <cdr:to>
      <cdr:x>0.34035</cdr:x>
      <cdr:y>0.19238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191711" y="581590"/>
          <a:ext cx="1303251" cy="432050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1">
          <a:schemeClr val="accent3"/>
        </a:lnRef>
        <a:fillRef xmlns:a="http://schemas.openxmlformats.org/drawingml/2006/main" idx="2">
          <a:schemeClr val="accent3"/>
        </a:fillRef>
        <a:effectRef xmlns:a="http://schemas.openxmlformats.org/drawingml/2006/main" idx="1">
          <a:schemeClr val="accent3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571 154,0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0.69227</cdr:x>
      <cdr:y>0.11687</cdr:y>
    </cdr:from>
    <cdr:to>
      <cdr:x>0.9829</cdr:x>
      <cdr:y>0.19887</cdr:y>
    </cdr:to>
    <cdr:sp macro="" textlink="">
      <cdr:nvSpPr>
        <cdr:cNvPr id="6" name="Прямоугольная выноска 5"/>
        <cdr:cNvSpPr/>
      </cdr:nvSpPr>
      <cdr:spPr>
        <a:xfrm xmlns:a="http://schemas.openxmlformats.org/drawingml/2006/main" rot="5400000">
          <a:off x="3311859" y="219732"/>
          <a:ext cx="432048" cy="1224136"/>
        </a:xfrm>
        <a:prstGeom xmlns:a="http://schemas.openxmlformats.org/drawingml/2006/main" prst="wedgeRectCallout">
          <a:avLst/>
        </a:prstGeom>
      </cdr:spPr>
      <cdr:style>
        <a:lnRef xmlns:a="http://schemas.openxmlformats.org/drawingml/2006/main" idx="1">
          <a:schemeClr val="accent3"/>
        </a:lnRef>
        <a:fillRef xmlns:a="http://schemas.openxmlformats.org/drawingml/2006/main" idx="2">
          <a:schemeClr val="accent3"/>
        </a:fillRef>
        <a:effectRef xmlns:a="http://schemas.openxmlformats.org/drawingml/2006/main" idx="1">
          <a:schemeClr val="accent3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 vert="vert270" anchor="ctr"/>
        <a:lstStyle xmlns:a="http://schemas.openxmlformats.org/drawingml/2006/main"/>
        <a:p xmlns:a="http://schemas.openxmlformats.org/drawingml/2006/main">
          <a:pPr algn="ctr"/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35,2 %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0.43709</cdr:x>
      <cdr:y>0.13771</cdr:y>
    </cdr:from>
    <cdr:to>
      <cdr:x>0.60102</cdr:x>
      <cdr:y>0.64338</cdr:y>
    </cdr:to>
    <cdr:sp macro="" textlink="">
      <cdr:nvSpPr>
        <cdr:cNvPr id="7" name="Двойная стрелка вверх/вниз 6"/>
        <cdr:cNvSpPr/>
      </cdr:nvSpPr>
      <cdr:spPr>
        <a:xfrm xmlns:a="http://schemas.openxmlformats.org/drawingml/2006/main">
          <a:off x="1919903" y="725606"/>
          <a:ext cx="720060" cy="2664331"/>
        </a:xfrm>
        <a:prstGeom xmlns:a="http://schemas.openxmlformats.org/drawingml/2006/main" prst="upDownArrow">
          <a:avLst>
            <a:gd name="adj1" fmla="val 53791"/>
            <a:gd name="adj2" fmla="val 50000"/>
          </a:avLst>
        </a:prstGeom>
      </cdr:spPr>
      <cdr:style>
        <a:lnRef xmlns:a="http://schemas.openxmlformats.org/drawingml/2006/main" idx="2">
          <a:schemeClr val="accent2">
            <a:shade val="50000"/>
          </a:schemeClr>
        </a:lnRef>
        <a:fillRef xmlns:a="http://schemas.openxmlformats.org/drawingml/2006/main" idx="1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 vert="vert270" anchor="ctr"/>
        <a:lstStyle xmlns:a="http://schemas.openxmlformats.org/drawingml/2006/main"/>
        <a:p xmlns:a="http://schemas.openxmlformats.org/drawingml/2006/main">
          <a:pPr algn="ctr"/>
          <a:endParaRPr lang="ru-RU" sz="2400" b="1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0.82576</cdr:x>
      <cdr:y>0.03896</cdr:y>
    </cdr:from>
    <cdr:to>
      <cdr:x>0.96212</cdr:x>
      <cdr:y>0.09091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7786742" y="214314"/>
          <a:ext cx="1285884" cy="285752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  <a:ln xmlns:a="http://schemas.openxmlformats.org/drawingml/2006/main" w="42500" cap="flat" cmpd="sng" algn="ctr">
          <a:solidFill>
            <a:sysClr val="window" lastClr="FFFFFF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ysClr val="window" lastClr="FFFFFF"/>
              </a:solidFill>
              <a:latin typeface="Tw Cen MT"/>
            </a:defRPr>
          </a:lvl1pPr>
          <a:lvl2pPr marL="457200" algn="l" defTabSz="914400" rtl="0" eaLnBrk="1" latinLnBrk="0" hangingPunct="1">
            <a:defRPr sz="1800" kern="1200">
              <a:solidFill>
                <a:sysClr val="window" lastClr="FFFFFF"/>
              </a:solidFill>
              <a:latin typeface="Tw Cen MT"/>
            </a:defRPr>
          </a:lvl2pPr>
          <a:lvl3pPr marL="914400" algn="l" defTabSz="914400" rtl="0" eaLnBrk="1" latinLnBrk="0" hangingPunct="1">
            <a:defRPr sz="1800" kern="1200">
              <a:solidFill>
                <a:sysClr val="window" lastClr="FFFFFF"/>
              </a:solidFill>
              <a:latin typeface="Tw Cen MT"/>
            </a:defRPr>
          </a:lvl3pPr>
          <a:lvl4pPr marL="1371600" algn="l" defTabSz="914400" rtl="0" eaLnBrk="1" latinLnBrk="0" hangingPunct="1">
            <a:defRPr sz="1800" kern="1200">
              <a:solidFill>
                <a:sysClr val="window" lastClr="FFFFFF"/>
              </a:solidFill>
              <a:latin typeface="Tw Cen MT"/>
            </a:defRPr>
          </a:lvl4pPr>
          <a:lvl5pPr marL="1828800" algn="l" defTabSz="914400" rtl="0" eaLnBrk="1" latinLnBrk="0" hangingPunct="1">
            <a:defRPr sz="1800" kern="1200">
              <a:solidFill>
                <a:sysClr val="window" lastClr="FFFFFF"/>
              </a:solidFill>
              <a:latin typeface="Tw Cen MT"/>
            </a:defRPr>
          </a:lvl5pPr>
          <a:lvl6pPr marL="2286000" algn="l" defTabSz="914400" rtl="0" eaLnBrk="1" latinLnBrk="0" hangingPunct="1">
            <a:defRPr sz="1800" kern="1200">
              <a:solidFill>
                <a:sysClr val="window" lastClr="FFFFFF"/>
              </a:solidFill>
              <a:latin typeface="Tw Cen MT"/>
            </a:defRPr>
          </a:lvl6pPr>
          <a:lvl7pPr marL="2743200" algn="l" defTabSz="914400" rtl="0" eaLnBrk="1" latinLnBrk="0" hangingPunct="1">
            <a:defRPr sz="1800" kern="1200">
              <a:solidFill>
                <a:sysClr val="window" lastClr="FFFFFF"/>
              </a:solidFill>
              <a:latin typeface="Tw Cen MT"/>
            </a:defRPr>
          </a:lvl7pPr>
          <a:lvl8pPr marL="3200400" algn="l" defTabSz="914400" rtl="0" eaLnBrk="1" latinLnBrk="0" hangingPunct="1">
            <a:defRPr sz="1800" kern="1200">
              <a:solidFill>
                <a:sysClr val="window" lastClr="FFFFFF"/>
              </a:solidFill>
              <a:latin typeface="Tw Cen MT"/>
            </a:defRPr>
          </a:lvl8pPr>
          <a:lvl9pPr marL="3657600" algn="l" defTabSz="914400" rtl="0" eaLnBrk="1" latinLnBrk="0" hangingPunct="1">
            <a:defRPr sz="1800" kern="1200">
              <a:solidFill>
                <a:sysClr val="window" lastClr="FFFFFF"/>
              </a:solidFill>
              <a:latin typeface="Tw Cen MT"/>
            </a:defRPr>
          </a:lvl9pPr>
        </a:lstStyle>
        <a:p xmlns:a="http://schemas.openxmlformats.org/drawingml/2006/main">
          <a:pPr algn="ctr"/>
          <a:r>
            <a:rPr lang="ru-RU" sz="2400" dirty="0" smtClean="0">
              <a:solidFill>
                <a:srgbClr val="D6ECFF">
                  <a:lumMod val="10000"/>
                </a:srgbClr>
              </a:solidFill>
              <a:latin typeface="Times New Roman" pitchFamily="18" charset="0"/>
              <a:cs typeface="Times New Roman" pitchFamily="18" charset="0"/>
            </a:rPr>
            <a:t>тыс.руб.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0.78788</cdr:x>
      <cdr:y>0.05195</cdr:y>
    </cdr:from>
    <cdr:to>
      <cdr:x>0.96212</cdr:x>
      <cdr:y>0.1039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7429552" y="285752"/>
          <a:ext cx="1643074" cy="285752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  <a:ln xmlns:a="http://schemas.openxmlformats.org/drawingml/2006/main" w="42500" cap="flat" cmpd="sng" algn="ctr">
          <a:solidFill>
            <a:sysClr val="window" lastClr="FFFFFF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Tw Cen MT"/>
            </a:defRPr>
          </a:lvl1pPr>
          <a:lvl2pPr marL="457200" indent="0">
            <a:defRPr sz="1100">
              <a:solidFill>
                <a:sysClr val="window" lastClr="FFFFFF"/>
              </a:solidFill>
              <a:latin typeface="Tw Cen MT"/>
            </a:defRPr>
          </a:lvl2pPr>
          <a:lvl3pPr marL="914400" indent="0">
            <a:defRPr sz="1100">
              <a:solidFill>
                <a:sysClr val="window" lastClr="FFFFFF"/>
              </a:solidFill>
              <a:latin typeface="Tw Cen MT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Tw Cen MT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Tw Cen MT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Tw Cen MT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Tw Cen MT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Tw Cen MT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Tw Cen MT"/>
            </a:defRPr>
          </a:lvl9pPr>
        </a:lstStyle>
        <a:p xmlns:a="http://schemas.openxmlformats.org/drawingml/2006/main">
          <a:pPr algn="ctr"/>
          <a:r>
            <a:rPr lang="ru-RU" sz="2400" dirty="0" smtClean="0">
              <a:solidFill>
                <a:srgbClr val="D6ECFF">
                  <a:lumMod val="10000"/>
                </a:srgbClr>
              </a:solidFill>
              <a:latin typeface="Times New Roman" pitchFamily="18" charset="0"/>
              <a:cs typeface="Times New Roman" pitchFamily="18" charset="0"/>
            </a:rPr>
            <a:t> тыс.руб.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0.7983</cdr:x>
      <cdr:y>0.03627</cdr:y>
    </cdr:from>
    <cdr:to>
      <cdr:x>0.95455</cdr:x>
      <cdr:y>0.1039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7409765" y="199494"/>
          <a:ext cx="1450342" cy="372029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  <a:ln xmlns:a="http://schemas.openxmlformats.org/drawingml/2006/main" w="42500" cap="flat" cmpd="sng" algn="ctr">
          <a:solidFill>
            <a:sysClr val="window" lastClr="FFFFFF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Tw Cen MT"/>
            </a:defRPr>
          </a:lvl1pPr>
          <a:lvl2pPr marL="457200" indent="0">
            <a:defRPr sz="1100">
              <a:solidFill>
                <a:sysClr val="window" lastClr="FFFFFF"/>
              </a:solidFill>
              <a:latin typeface="Tw Cen MT"/>
            </a:defRPr>
          </a:lvl2pPr>
          <a:lvl3pPr marL="914400" indent="0">
            <a:defRPr sz="1100">
              <a:solidFill>
                <a:sysClr val="window" lastClr="FFFFFF"/>
              </a:solidFill>
              <a:latin typeface="Tw Cen MT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Tw Cen MT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Tw Cen MT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Tw Cen MT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Tw Cen MT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Tw Cen MT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Tw Cen MT"/>
            </a:defRPr>
          </a:lvl9pPr>
        </a:lstStyle>
        <a:p xmlns:a="http://schemas.openxmlformats.org/drawingml/2006/main">
          <a:pPr algn="ctr"/>
          <a:r>
            <a:rPr lang="ru-RU" sz="2400" dirty="0" smtClean="0">
              <a:solidFill>
                <a:srgbClr val="D6ECFF">
                  <a:lumMod val="10000"/>
                </a:srgbClr>
              </a:solidFill>
              <a:latin typeface="Times New Roman" pitchFamily="18" charset="0"/>
              <a:cs typeface="Times New Roman" pitchFamily="18" charset="0"/>
            </a:rPr>
            <a:t>тыс.руб.</a:t>
          </a: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0.82576</cdr:x>
      <cdr:y>0.03896</cdr:y>
    </cdr:from>
    <cdr:to>
      <cdr:x>0.96212</cdr:x>
      <cdr:y>0.09091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7786742" y="214314"/>
          <a:ext cx="1285884" cy="285752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  <a:ln xmlns:a="http://schemas.openxmlformats.org/drawingml/2006/main" w="42500" cap="flat" cmpd="sng" algn="ctr">
          <a:solidFill>
            <a:sysClr val="window" lastClr="FFFFFF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ysClr val="window" lastClr="FFFFFF"/>
              </a:solidFill>
              <a:latin typeface="Tw Cen MT"/>
            </a:defRPr>
          </a:lvl1pPr>
          <a:lvl2pPr marL="457200" algn="l" defTabSz="914400" rtl="0" eaLnBrk="1" latinLnBrk="0" hangingPunct="1">
            <a:defRPr sz="1800" kern="1200">
              <a:solidFill>
                <a:sysClr val="window" lastClr="FFFFFF"/>
              </a:solidFill>
              <a:latin typeface="Tw Cen MT"/>
            </a:defRPr>
          </a:lvl2pPr>
          <a:lvl3pPr marL="914400" algn="l" defTabSz="914400" rtl="0" eaLnBrk="1" latinLnBrk="0" hangingPunct="1">
            <a:defRPr sz="1800" kern="1200">
              <a:solidFill>
                <a:sysClr val="window" lastClr="FFFFFF"/>
              </a:solidFill>
              <a:latin typeface="Tw Cen MT"/>
            </a:defRPr>
          </a:lvl3pPr>
          <a:lvl4pPr marL="1371600" algn="l" defTabSz="914400" rtl="0" eaLnBrk="1" latinLnBrk="0" hangingPunct="1">
            <a:defRPr sz="1800" kern="1200">
              <a:solidFill>
                <a:sysClr val="window" lastClr="FFFFFF"/>
              </a:solidFill>
              <a:latin typeface="Tw Cen MT"/>
            </a:defRPr>
          </a:lvl4pPr>
          <a:lvl5pPr marL="1828800" algn="l" defTabSz="914400" rtl="0" eaLnBrk="1" latinLnBrk="0" hangingPunct="1">
            <a:defRPr sz="1800" kern="1200">
              <a:solidFill>
                <a:sysClr val="window" lastClr="FFFFFF"/>
              </a:solidFill>
              <a:latin typeface="Tw Cen MT"/>
            </a:defRPr>
          </a:lvl5pPr>
          <a:lvl6pPr marL="2286000" algn="l" defTabSz="914400" rtl="0" eaLnBrk="1" latinLnBrk="0" hangingPunct="1">
            <a:defRPr sz="1800" kern="1200">
              <a:solidFill>
                <a:sysClr val="window" lastClr="FFFFFF"/>
              </a:solidFill>
              <a:latin typeface="Tw Cen MT"/>
            </a:defRPr>
          </a:lvl6pPr>
          <a:lvl7pPr marL="2743200" algn="l" defTabSz="914400" rtl="0" eaLnBrk="1" latinLnBrk="0" hangingPunct="1">
            <a:defRPr sz="1800" kern="1200">
              <a:solidFill>
                <a:sysClr val="window" lastClr="FFFFFF"/>
              </a:solidFill>
              <a:latin typeface="Tw Cen MT"/>
            </a:defRPr>
          </a:lvl7pPr>
          <a:lvl8pPr marL="3200400" algn="l" defTabSz="914400" rtl="0" eaLnBrk="1" latinLnBrk="0" hangingPunct="1">
            <a:defRPr sz="1800" kern="1200">
              <a:solidFill>
                <a:sysClr val="window" lastClr="FFFFFF"/>
              </a:solidFill>
              <a:latin typeface="Tw Cen MT"/>
            </a:defRPr>
          </a:lvl8pPr>
          <a:lvl9pPr marL="3657600" algn="l" defTabSz="914400" rtl="0" eaLnBrk="1" latinLnBrk="0" hangingPunct="1">
            <a:defRPr sz="1800" kern="1200">
              <a:solidFill>
                <a:sysClr val="window" lastClr="FFFFFF"/>
              </a:solidFill>
              <a:latin typeface="Tw Cen MT"/>
            </a:defRPr>
          </a:lvl9pPr>
        </a:lstStyle>
        <a:p xmlns:a="http://schemas.openxmlformats.org/drawingml/2006/main">
          <a:pPr algn="ctr"/>
          <a:r>
            <a:rPr lang="ru-RU" dirty="0" smtClean="0">
              <a:solidFill>
                <a:srgbClr val="D6ECFF">
                  <a:lumMod val="10000"/>
                </a:srgbClr>
              </a:solidFill>
              <a:latin typeface="Times New Roman" pitchFamily="18" charset="0"/>
              <a:cs typeface="Times New Roman" pitchFamily="18" charset="0"/>
            </a:rPr>
            <a:t>тыс.руб</a:t>
          </a:r>
          <a:r>
            <a:rPr lang="ru-RU" sz="2400" dirty="0" smtClean="0">
              <a:solidFill>
                <a:srgbClr val="D6ECFF">
                  <a:lumMod val="10000"/>
                </a:srgbClr>
              </a:solidFill>
              <a:latin typeface="Times New Roman" pitchFamily="18" charset="0"/>
              <a:cs typeface="Times New Roman" pitchFamily="18" charset="0"/>
            </a:rPr>
            <a:t>.</a:t>
          </a: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0.06822</cdr:x>
      <cdr:y>0.05361</cdr:y>
    </cdr:from>
    <cdr:to>
      <cdr:x>0.19322</cdr:x>
      <cdr:y>0.16027</cdr:y>
    </cdr:to>
    <cdr:sp macro="" textlink="">
      <cdr:nvSpPr>
        <cdr:cNvPr id="6" name="Прямоугольник с двумя скругленными противолежащими углами 5"/>
        <cdr:cNvSpPr/>
      </cdr:nvSpPr>
      <cdr:spPr>
        <a:xfrm xmlns:a="http://schemas.openxmlformats.org/drawingml/2006/main">
          <a:off x="611560" y="288032"/>
          <a:ext cx="1120561" cy="573107"/>
        </a:xfrm>
        <a:prstGeom xmlns:a="http://schemas.openxmlformats.org/drawingml/2006/main" prst="round2DiagRect">
          <a:avLst/>
        </a:prstGeom>
      </cdr:spPr>
      <cdr:style>
        <a:lnRef xmlns:a="http://schemas.openxmlformats.org/drawingml/2006/main" idx="1">
          <a:schemeClr val="accent3"/>
        </a:lnRef>
        <a:fillRef xmlns:a="http://schemas.openxmlformats.org/drawingml/2006/main" idx="2">
          <a:schemeClr val="accent3"/>
        </a:fillRef>
        <a:effectRef xmlns:a="http://schemas.openxmlformats.org/drawingml/2006/main" idx="1">
          <a:schemeClr val="accent3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исполнено на 100,5%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0.82813</cdr:x>
      <cdr:y>0.04891</cdr:y>
    </cdr:from>
    <cdr:to>
      <cdr:x>0.96875</cdr:x>
      <cdr:y>0.10326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7572396" y="257164"/>
          <a:ext cx="1285884" cy="285752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  <a:ln xmlns:a="http://schemas.openxmlformats.org/drawingml/2006/main" w="42500" cap="flat" cmpd="sng" algn="ctr">
          <a:solidFill>
            <a:sysClr val="window" lastClr="FFFFFF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Tw Cen MT"/>
            </a:defRPr>
          </a:lvl1pPr>
          <a:lvl2pPr marL="457200" indent="0">
            <a:defRPr sz="1100">
              <a:solidFill>
                <a:sysClr val="window" lastClr="FFFFFF"/>
              </a:solidFill>
              <a:latin typeface="Tw Cen MT"/>
            </a:defRPr>
          </a:lvl2pPr>
          <a:lvl3pPr marL="914400" indent="0">
            <a:defRPr sz="1100">
              <a:solidFill>
                <a:sysClr val="window" lastClr="FFFFFF"/>
              </a:solidFill>
              <a:latin typeface="Tw Cen MT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Tw Cen MT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Tw Cen MT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Tw Cen MT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Tw Cen MT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Tw Cen MT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Tw Cen MT"/>
            </a:defRPr>
          </a:lvl9pPr>
        </a:lstStyle>
        <a:p xmlns:a="http://schemas.openxmlformats.org/drawingml/2006/main">
          <a:pPr algn="ctr"/>
          <a:r>
            <a:rPr lang="ru-RU" sz="2400" dirty="0" smtClean="0">
              <a:solidFill>
                <a:srgbClr val="D6ECFF">
                  <a:lumMod val="10000"/>
                </a:srgbClr>
              </a:solidFill>
              <a:latin typeface="Times New Roman" pitchFamily="18" charset="0"/>
              <a:cs typeface="Times New Roman" pitchFamily="18" charset="0"/>
            </a:rPr>
            <a:t>тыс.руб.</a:t>
          </a:r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0.78947</cdr:x>
      <cdr:y>0.22166</cdr:y>
    </cdr:from>
    <cdr:to>
      <cdr:x>1</cdr:x>
      <cdr:y>0.43338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450516" y="957357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0.00489</cdr:x>
      <cdr:y>0.30307</cdr:y>
    </cdr:from>
    <cdr:to>
      <cdr:x>0.27599</cdr:x>
      <cdr:y>0.58809</cdr:y>
    </cdr:to>
    <cdr:sp macro="" textlink="">
      <cdr:nvSpPr>
        <cdr:cNvPr id="3" name="Прямоугольник 2"/>
        <cdr:cNvSpPr/>
      </cdr:nvSpPr>
      <cdr:spPr>
        <a:xfrm xmlns:a="http://schemas.openxmlformats.org/drawingml/2006/main">
          <a:off x="22084" y="1301671"/>
          <a:ext cx="1224116" cy="1224143"/>
        </a:xfrm>
        <a:prstGeom xmlns:a="http://schemas.openxmlformats.org/drawingml/2006/main" prst="rect">
          <a:avLst/>
        </a:prstGeom>
        <a:solidFill xmlns:a="http://schemas.openxmlformats.org/drawingml/2006/main">
          <a:srgbClr val="CC99FF"/>
        </a:solidFill>
      </cdr:spPr>
      <cdr:style>
        <a:lnRef xmlns:a="http://schemas.openxmlformats.org/drawingml/2006/main" idx="1">
          <a:schemeClr val="accent3"/>
        </a:lnRef>
        <a:fillRef xmlns:a="http://schemas.openxmlformats.org/drawingml/2006/main" idx="2">
          <a:schemeClr val="accent3"/>
        </a:fillRef>
        <a:effectRef xmlns:a="http://schemas.openxmlformats.org/drawingml/2006/main" idx="1">
          <a:schemeClr val="accent3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1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 том числе</a:t>
          </a:r>
        </a:p>
        <a:p xmlns:a="http://schemas.openxmlformats.org/drawingml/2006/main">
          <a:pPr algn="ctr"/>
          <a:r>
            <a:rPr lang="ru-RU" sz="1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64 924,3 тыс.руб. авансовый платеж по проектированию </a:t>
          </a:r>
        </a:p>
        <a:p xmlns:a="http://schemas.openxmlformats.org/drawingml/2006/main">
          <a:pPr algn="ctr"/>
          <a:r>
            <a:rPr lang="ru-RU" sz="1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 строительству спорткомплекса</a:t>
          </a:r>
          <a:endParaRPr lang="ru-RU" sz="1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0.10057</cdr:x>
      <cdr:y>0.58809</cdr:y>
    </cdr:from>
    <cdr:to>
      <cdr:x>0.276</cdr:x>
      <cdr:y>0.80604</cdr:y>
    </cdr:to>
    <cdr:sp macro="" textlink="">
      <cdr:nvSpPr>
        <cdr:cNvPr id="5" name="Прямая со стрелкой 4"/>
        <cdr:cNvSpPr/>
      </cdr:nvSpPr>
      <cdr:spPr>
        <a:xfrm xmlns:a="http://schemas.openxmlformats.org/drawingml/2006/main">
          <a:off x="454132" y="2525807"/>
          <a:ext cx="792088" cy="936104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0.69063</cdr:x>
      <cdr:y>0.16894</cdr:y>
    </cdr:from>
    <cdr:to>
      <cdr:x>1</cdr:x>
      <cdr:y>0.78928</cdr:y>
    </cdr:to>
    <cdr:sp macro="" textlink="">
      <cdr:nvSpPr>
        <cdr:cNvPr id="7" name="Прямоугольник 6"/>
        <cdr:cNvSpPr/>
      </cdr:nvSpPr>
      <cdr:spPr>
        <a:xfrm xmlns:a="http://schemas.openxmlformats.org/drawingml/2006/main">
          <a:off x="3118428" y="725607"/>
          <a:ext cx="1396940" cy="2664296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1">
          <a:schemeClr val="accent3"/>
        </a:lnRef>
        <a:fillRef xmlns:a="http://schemas.openxmlformats.org/drawingml/2006/main" idx="2">
          <a:schemeClr val="accent3"/>
        </a:fillRef>
        <a:effectRef xmlns:a="http://schemas.openxmlformats.org/drawingml/2006/main" idx="1">
          <a:schemeClr val="accent3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В том </a:t>
          </a:r>
          <a:r>
            <a:rPr lang="ru-RU" sz="1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числе</a:t>
          </a:r>
        </a:p>
        <a:p xmlns:a="http://schemas.openxmlformats.org/drawingml/2006/main">
          <a:pPr algn="ctr"/>
          <a:r>
            <a:rPr lang="ru-RU" sz="1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47 149,8 тыс.руб</a:t>
          </a:r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. </a:t>
          </a:r>
          <a:endParaRPr lang="ru-RU" sz="1000" dirty="0">
            <a:latin typeface="Times New Roman" pitchFamily="18" charset="0"/>
            <a:cs typeface="Times New Roman" pitchFamily="18" charset="0"/>
          </a:endParaRPr>
        </a:p>
        <a:p xmlns:a="http://schemas.openxmlformats.org/drawingml/2006/main">
          <a:pPr algn="just"/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авансовые платежи: </a:t>
          </a:r>
        </a:p>
        <a:p xmlns:a="http://schemas.openxmlformats.org/drawingml/2006/main">
          <a:pPr algn="just"/>
          <a:endParaRPr lang="ru-RU" sz="1000" dirty="0">
            <a:latin typeface="Times New Roman" pitchFamily="18" charset="0"/>
            <a:cs typeface="Times New Roman" pitchFamily="18" charset="0"/>
          </a:endParaRPr>
        </a:p>
        <a:p xmlns:a="http://schemas.openxmlformats.org/drawingml/2006/main">
          <a:pPr algn="just"/>
          <a:r>
            <a:rPr lang="ru-RU" sz="900" dirty="0" smtClean="0">
              <a:latin typeface="Times New Roman" pitchFamily="18" charset="0"/>
              <a:cs typeface="Times New Roman" pitchFamily="18" charset="0"/>
            </a:rPr>
            <a:t>1)  по проектированию </a:t>
          </a:r>
        </a:p>
        <a:p xmlns:a="http://schemas.openxmlformats.org/drawingml/2006/main">
          <a:pPr algn="just"/>
          <a:r>
            <a:rPr lang="ru-RU" sz="900" dirty="0">
              <a:latin typeface="Times New Roman" pitchFamily="18" charset="0"/>
              <a:cs typeface="Times New Roman" pitchFamily="18" charset="0"/>
            </a:rPr>
            <a:t>и</a:t>
          </a:r>
          <a:r>
            <a:rPr lang="ru-RU" sz="900" dirty="0" smtClean="0">
              <a:latin typeface="Times New Roman" pitchFamily="18" charset="0"/>
              <a:cs typeface="Times New Roman" pitchFamily="18" charset="0"/>
            </a:rPr>
            <a:t> строительству спорткомплекса;</a:t>
          </a:r>
        </a:p>
        <a:p xmlns:a="http://schemas.openxmlformats.org/drawingml/2006/main">
          <a:pPr algn="just"/>
          <a:r>
            <a:rPr lang="ru-RU" sz="900" dirty="0" smtClean="0">
              <a:latin typeface="Times New Roman" pitchFamily="18" charset="0"/>
              <a:cs typeface="Times New Roman" pitchFamily="18" charset="0"/>
            </a:rPr>
            <a:t>2) субсидии гражданам  на приобретение жилья молодым семьям;</a:t>
          </a:r>
        </a:p>
        <a:p xmlns:a="http://schemas.openxmlformats.org/drawingml/2006/main">
          <a:pPr algn="just"/>
          <a:r>
            <a:rPr lang="ru-RU" sz="900" dirty="0" smtClean="0">
              <a:latin typeface="Times New Roman" pitchFamily="18" charset="0"/>
              <a:cs typeface="Times New Roman" pitchFamily="18" charset="0"/>
            </a:rPr>
            <a:t>3) субсидии для оплаты части расходов в рамках концессионного соглашения;</a:t>
          </a:r>
        </a:p>
        <a:p xmlns:a="http://schemas.openxmlformats.org/drawingml/2006/main">
          <a:pPr algn="just"/>
          <a:endParaRPr lang="ru-RU" sz="9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0.59494</cdr:x>
      <cdr:y>0.4372</cdr:y>
    </cdr:from>
    <cdr:to>
      <cdr:x>0.73847</cdr:x>
      <cdr:y>0.77251</cdr:y>
    </cdr:to>
    <cdr:sp macro="" textlink="">
      <cdr:nvSpPr>
        <cdr:cNvPr id="8" name="Прямая со стрелкой 7"/>
        <cdr:cNvSpPr/>
      </cdr:nvSpPr>
      <cdr:spPr>
        <a:xfrm xmlns:a="http://schemas.openxmlformats.org/drawingml/2006/main" flipH="1">
          <a:off x="2686380" y="1877735"/>
          <a:ext cx="648072" cy="1440160"/>
        </a:xfrm>
        <a:prstGeom xmlns:a="http://schemas.openxmlformats.org/drawingml/2006/main" prst="straightConnector1">
          <a:avLst/>
        </a:prstGeom>
        <a:noFill xmlns:a="http://schemas.openxmlformats.org/drawingml/2006/main"/>
        <a:ln xmlns:a="http://schemas.openxmlformats.org/drawingml/2006/main" w="9525" cap="flat" cmpd="sng" algn="ctr">
          <a:solidFill>
            <a:srgbClr val="4F81BD">
              <a:shade val="95000"/>
              <a:satMod val="105000"/>
            </a:srgbClr>
          </a:solidFill>
          <a:prstDash val="solid"/>
          <a:tailEnd type="arrow"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Text" lastClr="000000"/>
              </a:solidFill>
              <a:latin typeface="Calibri"/>
            </a:defRPr>
          </a:lvl1pPr>
          <a:lvl2pPr marL="457200" indent="0">
            <a:defRPr sz="1100">
              <a:solidFill>
                <a:sysClr val="windowText" lastClr="000000"/>
              </a:solidFill>
              <a:latin typeface="Calibri"/>
            </a:defRPr>
          </a:lvl2pPr>
          <a:lvl3pPr marL="914400" indent="0">
            <a:defRPr sz="1100">
              <a:solidFill>
                <a:sysClr val="windowText" lastClr="000000"/>
              </a:solidFill>
              <a:latin typeface="Calibri"/>
            </a:defRPr>
          </a:lvl3pPr>
          <a:lvl4pPr marL="1371600" indent="0">
            <a:defRPr sz="1100">
              <a:solidFill>
                <a:sysClr val="windowText" lastClr="000000"/>
              </a:solidFill>
              <a:latin typeface="Calibri"/>
            </a:defRPr>
          </a:lvl4pPr>
          <a:lvl5pPr marL="1828800" indent="0">
            <a:defRPr sz="1100">
              <a:solidFill>
                <a:sysClr val="windowText" lastClr="000000"/>
              </a:solidFill>
              <a:latin typeface="Calibri"/>
            </a:defRPr>
          </a:lvl5pPr>
          <a:lvl6pPr marL="2286000" indent="0">
            <a:defRPr sz="1100">
              <a:solidFill>
                <a:sysClr val="windowText" lastClr="000000"/>
              </a:solidFill>
              <a:latin typeface="Calibri"/>
            </a:defRPr>
          </a:lvl6pPr>
          <a:lvl7pPr marL="2743200" indent="0">
            <a:defRPr sz="1100">
              <a:solidFill>
                <a:sysClr val="windowText" lastClr="000000"/>
              </a:solidFill>
              <a:latin typeface="Calibri"/>
            </a:defRPr>
          </a:lvl7pPr>
          <a:lvl8pPr marL="3200400" indent="0">
            <a:defRPr sz="1100">
              <a:solidFill>
                <a:sysClr val="windowText" lastClr="000000"/>
              </a:solidFill>
              <a:latin typeface="Calibri"/>
            </a:defRPr>
          </a:lvl8pPr>
          <a:lvl9pPr marL="3657600" indent="0">
            <a:defRPr sz="11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endParaRPr lang="ru-RU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2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r">
              <a:defRPr sz="1200"/>
            </a:lvl1pPr>
          </a:lstStyle>
          <a:p>
            <a:fld id="{5879C4D2-AF9D-4DD5-A945-8412D3A41BFD}" type="datetimeFigureOut">
              <a:rPr lang="ru-RU" smtClean="0"/>
              <a:pPr/>
              <a:t>21.05.2021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2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r">
              <a:defRPr sz="1200"/>
            </a:lvl1pPr>
          </a:lstStyle>
          <a:p>
            <a:fld id="{F40F69E1-4401-4295-B4A7-97AA0B0541F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951406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2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r">
              <a:defRPr sz="1200"/>
            </a:lvl1pPr>
          </a:lstStyle>
          <a:p>
            <a:fld id="{17042F3E-E18E-4637-BCA7-820EBA7B3C8A}" type="datetimeFigureOut">
              <a:rPr lang="ru-RU" smtClean="0"/>
              <a:pPr/>
              <a:t>21.05.2021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08" tIns="46054" rIns="92108" bIns="46054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2108" tIns="46054" rIns="92108" bIns="46054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2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r">
              <a:defRPr sz="1200"/>
            </a:lvl1pPr>
          </a:lstStyle>
          <a:p>
            <a:fld id="{3CC2DBAF-9DF5-42D7-9260-75279AA74E0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33994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45371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12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561796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13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561796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14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561796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15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707415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16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707415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17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628173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18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072346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19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173959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20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982063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21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050486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8530667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22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7381849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25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6282096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26</a:t>
            </a:fld>
            <a:endParaRPr lang="ru-RU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27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86193832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28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811321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29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3195018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30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8162226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УПНиА</a:t>
            </a:r>
            <a:r>
              <a:rPr lang="ru-RU" dirty="0" smtClean="0"/>
              <a:t> Крюкова 03.03.2021 -</a:t>
            </a:r>
            <a:r>
              <a:rPr lang="ru-RU" baseline="0" dirty="0" smtClean="0"/>
              <a:t> данные из Плана по оптимизации расходов за 2020 год</a:t>
            </a:r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31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4109505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32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2241958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33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204180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5617963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34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2041806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35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9825628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36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6318214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b="1" strike="noStrike" dirty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37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106242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b="1" strike="noStrike" dirty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38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106242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b="1" strike="noStrike" dirty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39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106242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УПНиА</a:t>
            </a:r>
            <a:r>
              <a:rPr lang="ru-RU" dirty="0" smtClean="0"/>
              <a:t> </a:t>
            </a:r>
            <a:r>
              <a:rPr lang="ru-RU" dirty="0" err="1" smtClean="0"/>
              <a:t>исп.Гайнетдинова</a:t>
            </a:r>
            <a:r>
              <a:rPr lang="ru-RU" dirty="0" smtClean="0"/>
              <a:t> готово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40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0728605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УПНиА</a:t>
            </a:r>
            <a:r>
              <a:rPr lang="ru-RU" dirty="0" smtClean="0"/>
              <a:t> </a:t>
            </a:r>
            <a:r>
              <a:rPr lang="ru-RU" dirty="0" err="1" smtClean="0"/>
              <a:t>исп.Гайнетдинова</a:t>
            </a:r>
            <a:r>
              <a:rPr lang="ru-RU" dirty="0" smtClean="0"/>
              <a:t> готово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41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0728605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42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9148147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УПНиА</a:t>
            </a:r>
            <a:r>
              <a:rPr lang="ru-RU" dirty="0" smtClean="0"/>
              <a:t> Крюкова готово 03.03.2021</a:t>
            </a:r>
            <a:r>
              <a:rPr lang="ru-RU" baseline="0" dirty="0" smtClean="0"/>
              <a:t> план и факт взяты из ф.14МО за 2020 год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43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664303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5617963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Гемодиализ, ВУС дополнительные расходные обязательства не связанные с решением вопросов местного значения</a:t>
            </a:r>
          </a:p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44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15765442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45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7212136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46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9825628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47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9825628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49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99455642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50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45371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561796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561796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9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561796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10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561796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11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561796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A1A00-0747-472B-B7E0-C03FF820E750}" type="datetime1">
              <a:rPr lang="ru-RU" smtClean="0"/>
              <a:pPr/>
              <a:t>21.05.2021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6EC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6ECFF"/>
                </a:solidFill>
              </a:rPr>
              <a:pPr/>
              <a:t>‹#›</a:t>
            </a:fld>
            <a:endParaRPr lang="ru-RU" dirty="0">
              <a:solidFill>
                <a:srgbClr val="D6EC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11354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9FB2C-BD36-4555-8B8C-D5FBF1829DD7}" type="datetime1">
              <a:rPr lang="ru-RU" smtClean="0">
                <a:solidFill>
                  <a:srgbClr val="4E5B6F"/>
                </a:solidFill>
              </a:rPr>
              <a:pPr/>
              <a:t>21.05.2021</a:t>
            </a:fld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25231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6D322-6F5F-4601-AA18-8F3A1A1E10F2}" type="datetime1">
              <a:rPr lang="ru-RU" smtClean="0">
                <a:solidFill>
                  <a:srgbClr val="4E5B6F"/>
                </a:solidFill>
              </a:rPr>
              <a:pPr/>
              <a:t>21.05.2021</a:t>
            </a:fld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99417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7A0A0-F954-4256-96F1-A3447A16D020}" type="datetime1">
              <a:rPr lang="ru-RU" smtClean="0">
                <a:solidFill>
                  <a:srgbClr val="4E5B6F"/>
                </a:solidFill>
              </a:rPr>
              <a:pPr/>
              <a:t>21.05.2021</a:t>
            </a:fld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75273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98379-2BFC-4EDB-9179-AAAF3A156797}" type="datetime1">
              <a:rPr lang="ru-RU" smtClean="0">
                <a:solidFill>
                  <a:srgbClr val="4E5B6F"/>
                </a:solidFill>
              </a:rPr>
              <a:pPr/>
              <a:t>21.05.2021</a:t>
            </a:fld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10318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D2AE8-5793-4778-8A9F-EDAC98D628AC}" type="datetime1">
              <a:rPr lang="ru-RU" smtClean="0">
                <a:solidFill>
                  <a:srgbClr val="4E5B6F"/>
                </a:solidFill>
              </a:rPr>
              <a:pPr/>
              <a:t>21.05.2021</a:t>
            </a:fld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58344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1DB51-DD54-4BD0-9B76-BB7B0C518EC0}" type="datetime1">
              <a:rPr lang="ru-RU" smtClean="0">
                <a:solidFill>
                  <a:srgbClr val="4E5B6F"/>
                </a:solidFill>
              </a:rPr>
              <a:pPr/>
              <a:t>21.05.2021</a:t>
            </a:fld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5713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E02AA-968F-42A5-813D-89659D70DDDA}" type="datetime1">
              <a:rPr lang="ru-RU" smtClean="0">
                <a:solidFill>
                  <a:srgbClr val="4E5B6F"/>
                </a:solidFill>
              </a:rPr>
              <a:pPr/>
              <a:t>21.05.2021</a:t>
            </a:fld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10370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EE4E7-180E-40D6-9C6B-D44F0827128B}" type="datetime1">
              <a:rPr lang="ru-RU" smtClean="0">
                <a:solidFill>
                  <a:srgbClr val="4E5B6F"/>
                </a:solidFill>
              </a:rPr>
              <a:pPr/>
              <a:t>21.05.2021</a:t>
            </a:fld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4E5B6F"/>
                </a:solidFill>
              </a:rPr>
              <a:pPr/>
              <a:t>‹#›</a:t>
            </a:fld>
            <a:endParaRPr lang="ru-RU" dirty="0">
              <a:solidFill>
                <a:srgbClr val="4E5B6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84061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EEC11-E2BC-4D5C-A353-C36215E3D6B5}" type="datetime1">
              <a:rPr lang="ru-RU" smtClean="0">
                <a:solidFill>
                  <a:srgbClr val="4E5B6F"/>
                </a:solidFill>
              </a:rPr>
              <a:pPr/>
              <a:t>21.05.2021</a:t>
            </a:fld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62874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CDEB5-EBAB-4386-A0D8-54B2B748CB96}" type="datetime1">
              <a:rPr lang="ru-RU" smtClean="0">
                <a:solidFill>
                  <a:srgbClr val="4E5B6F"/>
                </a:solidFill>
              </a:rPr>
              <a:pPr/>
              <a:t>21.05.2021</a:t>
            </a:fld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72413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D75A4-A3BB-4F80-9C14-D22F6F81B44F}" type="datetime1">
              <a:rPr lang="ru-RU" smtClean="0">
                <a:solidFill>
                  <a:srgbClr val="4E5B6F"/>
                </a:solidFill>
              </a:rPr>
              <a:pPr/>
              <a:t>21.05.2021</a:t>
            </a:fld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38665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1" r:id="rId1"/>
    <p:sldLayoutId id="2147484142" r:id="rId2"/>
    <p:sldLayoutId id="2147484143" r:id="rId3"/>
    <p:sldLayoutId id="2147484144" r:id="rId4"/>
    <p:sldLayoutId id="2147484145" r:id="rId5"/>
    <p:sldLayoutId id="2147484146" r:id="rId6"/>
    <p:sldLayoutId id="2147484147" r:id="rId7"/>
    <p:sldLayoutId id="2147484148" r:id="rId8"/>
    <p:sldLayoutId id="2147484149" r:id="rId9"/>
    <p:sldLayoutId id="2147484150" r:id="rId10"/>
    <p:sldLayoutId id="214748415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.emf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3.png"/><Relationship Id="rId9" Type="http://schemas.microsoft.com/office/2007/relationships/diagramDrawing" Target="../diagrams/drawing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3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4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5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6.xml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7.x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8.xml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10.xml"/><Relationship Id="rId4" Type="http://schemas.openxmlformats.org/officeDocument/2006/relationships/chart" Target="../charts/chart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1.emf"/><Relationship Id="rId7" Type="http://schemas.openxmlformats.org/officeDocument/2006/relationships/diagramQuickStyle" Target="../diagrams/quickStyle2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3.png"/><Relationship Id="rId9" Type="http://schemas.microsoft.com/office/2007/relationships/diagramDrawing" Target="../diagrams/drawing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11.xml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1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13.xml"/><Relationship Id="rId4" Type="http://schemas.openxmlformats.org/officeDocument/2006/relationships/image" Target="../media/image3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image" Target="../media/image1.emf"/><Relationship Id="rId7" Type="http://schemas.openxmlformats.org/officeDocument/2006/relationships/diagramQuickStyle" Target="../diagrams/quickStyle3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openxmlformats.org/officeDocument/2006/relationships/image" Target="../media/image3.png"/><Relationship Id="rId9" Type="http://schemas.microsoft.com/office/2007/relationships/diagramDrawing" Target="../diagrams/drawing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jpeg"/><Relationship Id="rId4" Type="http://schemas.openxmlformats.org/officeDocument/2006/relationships/image" Target="../media/image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14.xml"/><Relationship Id="rId4" Type="http://schemas.openxmlformats.org/officeDocument/2006/relationships/image" Target="../media/image3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package" Target="../embeddings/_____Microsoft_Office_Excel15.xlsx"/><Relationship Id="rId5" Type="http://schemas.openxmlformats.org/officeDocument/2006/relationships/image" Target="../media/image3.png"/><Relationship Id="rId4" Type="http://schemas.openxmlformats.org/officeDocument/2006/relationships/image" Target="../media/image1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15.xml"/><Relationship Id="rId4" Type="http://schemas.openxmlformats.org/officeDocument/2006/relationships/image" Target="../media/image3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3" Type="http://schemas.openxmlformats.org/officeDocument/2006/relationships/image" Target="../media/image1.emf"/><Relationship Id="rId7" Type="http://schemas.openxmlformats.org/officeDocument/2006/relationships/diagramQuickStyle" Target="../diagrams/quickStyle4.xm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6.xml"/><Relationship Id="rId6" Type="http://schemas.openxmlformats.org/officeDocument/2006/relationships/diagramLayout" Target="../diagrams/layout4.xml"/><Relationship Id="rId5" Type="http://schemas.openxmlformats.org/officeDocument/2006/relationships/diagramData" Target="../diagrams/data4.xml"/><Relationship Id="rId4" Type="http://schemas.openxmlformats.org/officeDocument/2006/relationships/image" Target="../media/image3.png"/><Relationship Id="rId9" Type="http://schemas.microsoft.com/office/2007/relationships/diagramDrawing" Target="../diagrams/drawing4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5.xml"/><Relationship Id="rId3" Type="http://schemas.openxmlformats.org/officeDocument/2006/relationships/image" Target="../media/image1.emf"/><Relationship Id="rId7" Type="http://schemas.openxmlformats.org/officeDocument/2006/relationships/diagramQuickStyle" Target="../diagrams/quickStyle5.xm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6.xml"/><Relationship Id="rId6" Type="http://schemas.openxmlformats.org/officeDocument/2006/relationships/diagramLayout" Target="../diagrams/layout5.xml"/><Relationship Id="rId5" Type="http://schemas.openxmlformats.org/officeDocument/2006/relationships/diagramData" Target="../diagrams/data5.xml"/><Relationship Id="rId4" Type="http://schemas.openxmlformats.org/officeDocument/2006/relationships/image" Target="../media/image3.png"/><Relationship Id="rId9" Type="http://schemas.microsoft.com/office/2007/relationships/diagramDrawing" Target="../diagrams/drawing5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6.xml"/><Relationship Id="rId6" Type="http://schemas.openxmlformats.org/officeDocument/2006/relationships/chart" Target="../charts/chart17.xml"/><Relationship Id="rId5" Type="http://schemas.openxmlformats.org/officeDocument/2006/relationships/chart" Target="../charts/chart16.xml"/><Relationship Id="rId4" Type="http://schemas.openxmlformats.org/officeDocument/2006/relationships/image" Target="../media/image3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6.xml"/><Relationship Id="rId3" Type="http://schemas.openxmlformats.org/officeDocument/2006/relationships/image" Target="../media/image1.emf"/><Relationship Id="rId7" Type="http://schemas.openxmlformats.org/officeDocument/2006/relationships/diagramQuickStyle" Target="../diagrams/quickStyle6.xml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6.xml"/><Relationship Id="rId6" Type="http://schemas.openxmlformats.org/officeDocument/2006/relationships/diagramLayout" Target="../diagrams/layout6.xml"/><Relationship Id="rId5" Type="http://schemas.openxmlformats.org/officeDocument/2006/relationships/diagramData" Target="../diagrams/data6.xml"/><Relationship Id="rId4" Type="http://schemas.openxmlformats.org/officeDocument/2006/relationships/image" Target="../media/image3.png"/><Relationship Id="rId9" Type="http://schemas.microsoft.com/office/2007/relationships/diagramDrawing" Target="../diagrams/drawing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5180" y="0"/>
            <a:ext cx="912882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5180" y="1556792"/>
            <a:ext cx="9113640" cy="352839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C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ОТЧЕТ </a:t>
            </a:r>
            <a:br>
              <a:rPr lang="ru-RU" b="1" dirty="0" smtClean="0">
                <a:solidFill>
                  <a:srgbClr val="CC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CC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 ИСПОЛНЕНИИ БЮДЖЕТА</a:t>
            </a:r>
            <a:br>
              <a:rPr lang="ru-RU" b="1" dirty="0" smtClean="0">
                <a:solidFill>
                  <a:srgbClr val="CC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CC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ГОРОДА ПОКАЧИ</a:t>
            </a:r>
            <a:br>
              <a:rPr lang="ru-RU" b="1" dirty="0" smtClean="0">
                <a:solidFill>
                  <a:srgbClr val="CC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CC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2020 ГОД</a:t>
            </a:r>
            <a:endParaRPr lang="ru-RU" b="1" dirty="0">
              <a:solidFill>
                <a:srgbClr val="CC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</a:t>
            </a:fld>
            <a:endParaRPr lang="ru-RU" dirty="0"/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4294967295"/>
          </p:nvPr>
        </p:nvSpPr>
        <p:spPr>
          <a:xfrm>
            <a:off x="2743200" y="4437063"/>
            <a:ext cx="6400800" cy="1752600"/>
          </a:xfrm>
        </p:spPr>
        <p:txBody>
          <a:bodyPr anchor="b">
            <a:normAutofit/>
          </a:bodyPr>
          <a:lstStyle/>
          <a:p>
            <a:pPr marL="0" indent="0" algn="r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Администрация города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Покачи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60" y="6453335"/>
            <a:ext cx="9113640" cy="372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527" y="6896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356755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об исполнении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города Покачи в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 году по доходам в разрезе видов доходов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10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356350"/>
            <a:ext cx="911364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054015549"/>
              </p:ext>
            </p:extLst>
          </p:nvPr>
        </p:nvGraphicFramePr>
        <p:xfrm>
          <a:off x="35496" y="1012403"/>
          <a:ext cx="9073008" cy="5800974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864099"/>
                <a:gridCol w="1872208"/>
                <a:gridCol w="1008112"/>
                <a:gridCol w="864093"/>
                <a:gridCol w="864099"/>
                <a:gridCol w="504056"/>
                <a:gridCol w="432048"/>
                <a:gridCol w="1800197"/>
                <a:gridCol w="864096"/>
              </a:tblGrid>
              <a:tr h="41042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 доходов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кода бюджетной классификации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Первоначальный утвержденный план </a:t>
                      </a:r>
                      <a:b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</a:t>
                      </a:r>
                      <a:r>
                        <a:rPr lang="ru-RU" sz="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 </a:t>
                      </a:r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 (решение Думы города Покачи от </a:t>
                      </a:r>
                      <a:r>
                        <a:rPr lang="ru-RU" sz="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13.12.2019 №98)</a:t>
                      </a:r>
                    </a:p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тыс.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план на </a:t>
                      </a:r>
                      <a:r>
                        <a:rPr lang="ru-RU" sz="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</a:p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тыс.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Фактические поступления </a:t>
                      </a:r>
                      <a:endParaRPr lang="ru-RU" sz="900" u="none" strike="noStrike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ctr"/>
                      <a:r>
                        <a:rPr lang="ru-RU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тыс.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процент исполнения плана, %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Пояснение причин отклонения фактического поступления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56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 первоначальному плану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уточненному плану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первоначальному плану (выше/ниже 5%)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уточненному плану (выше/ниже 5%)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</a:tr>
              <a:tr h="36993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1 13 00000 00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ДОХОДЫ ОТ ОКАЗАНИЯ ПЛАТНЫХ УСЛУГ (РАБОТ) И КОМПЕНСАЦИИ ЗАТРАТ ГОСУДАРСТВА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900,00   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1 680,40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1 688,40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                       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  <a:tr h="61029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1 13 02000 00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Доходы от компенсации затрат государства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900,00  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1 680,40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1 688,40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                       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данный КД поступает преимущественно дебиторская задолженность прошлых лет, сложившаяся по факту завершения финансового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года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  <a:tr h="36993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1 14 00000 00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ДОХОДЫ ОТ ПРОДАЖИ МАТЕРИАЛЬНЫХ И НЕМАТЕРИАЛЬНЫХ АКТИВОВ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1 526,30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3 171,10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3 204,30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101                       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8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  <a:tr h="73047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1 14 01000 00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Доходы от продажи квартир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150,90  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58,60  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58,60  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                 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Главный администратор доходов в лице КУМИ пояснил, что снижение доходов в отчетном периоде 2020 года возникло в связи с досрочным внесением ежемесячного платежа по квартире ул.  Мира д.2 кв.39б в 2019 году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  <a:tr h="97083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1 14 02000 00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Доходы от реализации имущества, находящегося в государственной и муниципальной собственности (за исключением движимого имущества бюджетных и автономных учреждений, а также имущества государственных и муниципальных унитарных предприятий, в том числе казенных)                       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375,40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1 110,10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1 110,10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  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Главный администратор доходов бюджета, в лице КУМИ, поясняет, снижение доходов сложился в связи окончанием выплат по договору купли-продажи с рассрочкой платежа (Комсомольская 6/2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)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</a:tr>
              <a:tr h="61029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1 14 06000 04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Доходы от продажи земельных участков, государственная собственность на которые не разграничена и которые расположены в границах городских округов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              -  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2 002,40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2 035,50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102                       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8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  <a:tr h="24975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1 15 00000 00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АДМИНИСТРАТИВНЫЕ ПЛАТЕЖИ И СБОРЫ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         0,20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1,00   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1,00   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                       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8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  <a:tr h="85065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1 15 02000 00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Платежи, взимаемые государственными и муниципальными органами (организациями) за выполнение определенных функций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         0,20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1,00  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1,00  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                       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Рост поступлений сложился в связи с увеличением количества обращений за предоставлением сведений, содержащихся в информационной системе обеспечения градостроительной деятельности. Поступления не имеют системного характера.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0384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об исполнении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города Покачи в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 году по доходам в разрезе видов доходов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11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356350"/>
            <a:ext cx="911364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603552091"/>
              </p:ext>
            </p:extLst>
          </p:nvPr>
        </p:nvGraphicFramePr>
        <p:xfrm>
          <a:off x="107503" y="1048265"/>
          <a:ext cx="8928993" cy="5600131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733443"/>
                <a:gridCol w="2640381"/>
                <a:gridCol w="1246848"/>
                <a:gridCol w="953472"/>
                <a:gridCol w="806784"/>
                <a:gridCol w="660096"/>
                <a:gridCol w="660096"/>
                <a:gridCol w="586752"/>
                <a:gridCol w="641121"/>
              </a:tblGrid>
              <a:tr h="39645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 доходов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кода бюджетной классификации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Первоначальный утвержденный план </a:t>
                      </a:r>
                      <a:b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</a:t>
                      </a:r>
                      <a:r>
                        <a:rPr lang="ru-RU" sz="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 </a:t>
                      </a:r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 (решение Думы города Покачи от </a:t>
                      </a:r>
                      <a:r>
                        <a:rPr lang="ru-RU" sz="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13.12.2019 №98)</a:t>
                      </a:r>
                    </a:p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тыс.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план на </a:t>
                      </a:r>
                      <a:r>
                        <a:rPr lang="ru-RU" sz="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</a:p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тыс.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Фактические поступления </a:t>
                      </a:r>
                      <a:endParaRPr lang="ru-RU" sz="900" u="none" strike="noStrike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ctr"/>
                      <a:r>
                        <a:rPr lang="ru-RU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тыс.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процент исполнения плана, % 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Пояснение причин отклонения фактического поступления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326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 первоначальному плану 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уточненному плану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первоначальному плану (выше/ниже 5%)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уточненному плану (выше/ниже 5%)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</a:tr>
              <a:tr h="25346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1 16 00000 00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ШТРАФЫ, САНКЦИИ, ВОЗМЕЩЕНИЕ УЩЕРБА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296,1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102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  <a:tr h="3863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1 16 09040 04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Денежные средства, изымаемые в собственность городского округа в соответствии с решениями судов (за исключением обвинительных приговоров судов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)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171,1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 rowSpan="7" grid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Поступления по данному КД не имеют системного характера. Объем поступлений зависит от количества фактически выявленных правонарушений</a:t>
                      </a:r>
                    </a:p>
                  </a:txBody>
                  <a:tcPr marL="9525" marR="9525" marT="9525" marB="0" anchor="ctr"/>
                </a:tc>
                <a:tc rowSpan="7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286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1 16 11064 01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Платежи, уплачиваемые в целях возмещения вреда, причиняемого автомобильным дорогам местного значения транспортными средствами, осуществляющими перевозки тяжеловесных и (или) крупногабаритных грузов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306,9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291,5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95                        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770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1 16 10123 01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Доходы от денежных взысканий (штрафов), поступающие в счет погашения задолженности, образовавшейся до 1 января 2020 года, подлежащие зачислению в бюджет муниципального образования по нормативам, действовавшим в 2019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году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178,3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178,3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100   </a:t>
                      </a:r>
                    </a:p>
                  </a:txBody>
                  <a:tcPr marL="9525" marR="9525" marT="9525" marB="0" anchor="ctr"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3737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1 16 10129 01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Доходы от денежных взысканий (штрафов), поступающие в счет погашения задолженности, образовавшейся до 1 января 2020 года, подлежащие зачислению в федеральный бюджет и бюджет муниципального образования по нормативам, действующим до 1 января 2020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года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-5,4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-74                      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3737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1 16 07090 04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Иные штрафы, неустойки, пени, уплаченные в соответствии с законом или договором в случае неисполнения или ненадлежащего исполнения обязательств перед муниципальным органом, (муниципальным казенным учреждением) городского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округа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116,4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105  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005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1 16 01193 01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Административные штрафы, установленные главой 19 Кодекса Российской Федерации об административных правонарушениях, за административные правонарушения против порядка управления, налагаемые мировыми судьями, комиссиями по делам несовершеннолетних и защите их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прав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70,6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70,6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                       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10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1 16 01173 01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Административные штрафы, установленные главой 17 Кодекса Российской Федерации об административных правонарушениях, за административные правонарушения, посягающие на институты государственной власти, налагаемые мировыми судьями, комиссиями по делам несовершеннолетних и защите их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прав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  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 gridSpan="2" vMerge="1">
                  <a:txBody>
                    <a:bodyPr/>
                    <a:lstStyle/>
                    <a:p>
                      <a:pPr algn="ctr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0384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об исполнении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города Покачи в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 году по доходам в разрезе видов доходов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12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356350"/>
            <a:ext cx="911364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638807303"/>
              </p:ext>
            </p:extLst>
          </p:nvPr>
        </p:nvGraphicFramePr>
        <p:xfrm>
          <a:off x="15180" y="1038037"/>
          <a:ext cx="9113639" cy="5705813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740949"/>
                <a:gridCol w="3095791"/>
                <a:gridCol w="1008112"/>
                <a:gridCol w="792088"/>
                <a:gridCol w="792088"/>
                <a:gridCol w="576064"/>
                <a:gridCol w="720080"/>
                <a:gridCol w="721613"/>
                <a:gridCol w="666854"/>
              </a:tblGrid>
              <a:tr h="23564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 доходов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кода бюджетной классификации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Первоначальный утвержденный план </a:t>
                      </a:r>
                      <a:br>
                        <a:rPr lang="ru-RU" sz="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</a:t>
                      </a:r>
                      <a:r>
                        <a:rPr lang="ru-RU" sz="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 </a:t>
                      </a:r>
                      <a:r>
                        <a:rPr lang="ru-RU" sz="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 (решение Думы города Покачи от </a:t>
                      </a:r>
                      <a:r>
                        <a:rPr lang="ru-RU" sz="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13.12.2019 №98)</a:t>
                      </a:r>
                    </a:p>
                    <a:p>
                      <a:pPr algn="ctr" fontAlgn="ctr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тыс. руб.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план на </a:t>
                      </a:r>
                      <a:r>
                        <a:rPr lang="ru-RU" sz="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</a:p>
                    <a:p>
                      <a:pPr algn="ctr" fontAlgn="ctr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тыс. руб.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Фактические поступления </a:t>
                      </a:r>
                      <a:endParaRPr lang="ru-RU" sz="800" u="none" strike="noStrike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ctr"/>
                      <a:r>
                        <a:rPr lang="ru-RU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тыс. руб.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процент исполнения плана, % 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Пояснение причин отклонения фактического поступления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404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 первоначальному плану 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уточненному плану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первоначальному плану (выше/ниже 5%)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уточненному плану (выше/ниже 5%)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</a:tr>
              <a:tr h="66704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1 16 01203 01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Административные штрафы, установленные главой 20 Кодекса Российской Федерации об административных правонарушениях, за административные правонарушения, посягающие на общественный порядок и общественную безопасность, налагаемые мировыми судьями, комиссиями по делам несовершеннолетних и защите их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прав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240,9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258,1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107   </a:t>
                      </a:r>
                    </a:p>
                  </a:txBody>
                  <a:tcPr marL="9525" marR="9525" marT="9525" marB="0" anchor="ctr"/>
                </a:tc>
                <a:tc rowSpan="7" grid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Поступления по данному КД не имеют системного характера. Объем поступлений зависит от количества фактически выявленных правонарушений</a:t>
                      </a:r>
                    </a:p>
                  </a:txBody>
                  <a:tcPr marL="9525" marR="9525" marT="9525" marB="0" anchor="ctr"/>
                </a:tc>
                <a:tc rowSpan="7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105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1 16 02010 02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Административные штрафы, установленные законами субъектов Российской Федерации об административных правонарушениях, за нарушение законов и иных нормативных правовых актов субъектов Российской Федерации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108   </a:t>
                      </a:r>
                    </a:p>
                  </a:txBody>
                  <a:tcPr marL="9525" marR="9525" marT="9525" marB="0" anchor="ctr"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7678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1 16 01082 01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Административные штрафы, установленные главой 8 Кодекса Российской Федерации об административных правонарушениях, за административные правонарушения в области охраны окружающей среды и природопользования, налагаемые должностными лицами органов исполнительной власти субъектов Российской Федерации, учреждениями субъектов Российской Федерации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104   </a:t>
                      </a:r>
                    </a:p>
                  </a:txBody>
                  <a:tcPr marL="9525" marR="9525" marT="9525" marB="0" anchor="ctr"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656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1 16 01053 01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Административные штрафы, установленные главой 5 Кодекса Российской Федерации об административных правонарушениях, за административные правонарушения, посягающие на права граждан, налагаемые мировыми судьями, комиссиями по делам несовершеннолетних и защите их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прав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21,6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21,6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                       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7678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1 16 01063 01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Административные штрафы, установленные главой 6 Кодекса Российской Федерации об административных правонарушениях, за административные правонарушения, посягающие на здоровье, санитарно-эпидемиологическое благополучие населения и общественную нравственность, налагаемые мировыми судьями, комиссиями по делам несовершеннолетних и защите их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прав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100   </a:t>
                      </a:r>
                    </a:p>
                  </a:txBody>
                  <a:tcPr marL="9525" marR="9525" marT="9525" marB="0" anchor="ctr"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8653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1 16 01153 01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Административные штрафы, установленные главой 15 Кодекса Российской Федерации об административных правонарушениях, за административные правонарушения в области финансов, налогов и сборов, страхования, рынка ценных бумаг (за исключением штрафов, указанных в пункте 6 статьи 46 Бюджетного кодекса Российской Федерации), налагаемые мировыми судьями, комиссиями по делам несовершеннолетних и защите их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прав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100   </a:t>
                      </a:r>
                    </a:p>
                  </a:txBody>
                  <a:tcPr marL="9525" marR="9525" marT="9525" marB="0" anchor="ctr"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8656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1 16 01073 01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Административные штрафы, установленные Главой 7 Кодекса Российской Федерации об административных правонарушениях, за административные правонарушения в области охраны собственности, налагаемые мировыми судьями, комиссиями по делам несовершеннолетних и защите их прав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 anchor="ctr"/>
                </a:tc>
                <a:tc gridSpan="2" vMerge="1">
                  <a:txBody>
                    <a:bodyPr/>
                    <a:lstStyle/>
                    <a:p>
                      <a:pPr algn="ctr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0384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об исполнении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города Покачи в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 году по доходам в разрезе видов доходов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13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356350"/>
            <a:ext cx="911364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605780596"/>
              </p:ext>
            </p:extLst>
          </p:nvPr>
        </p:nvGraphicFramePr>
        <p:xfrm>
          <a:off x="143506" y="1062054"/>
          <a:ext cx="8856987" cy="5368793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720083"/>
                <a:gridCol w="1872208"/>
                <a:gridCol w="1008112"/>
                <a:gridCol w="864096"/>
                <a:gridCol w="864096"/>
                <a:gridCol w="504056"/>
                <a:gridCol w="432048"/>
                <a:gridCol w="1368152"/>
                <a:gridCol w="1224136"/>
              </a:tblGrid>
              <a:tr h="44903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 доходов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кода бюджетной классификации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Первоначальный утвержденный план </a:t>
                      </a:r>
                      <a:b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</a:t>
                      </a:r>
                      <a:r>
                        <a:rPr lang="ru-RU" sz="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 </a:t>
                      </a:r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 (решение Думы города Покачи от </a:t>
                      </a:r>
                      <a:r>
                        <a:rPr lang="ru-RU" sz="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13.12.2019 №98)</a:t>
                      </a:r>
                    </a:p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тыс.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план на </a:t>
                      </a:r>
                      <a:r>
                        <a:rPr lang="ru-RU" sz="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</a:p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тыс.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Фактические поступления </a:t>
                      </a:r>
                      <a:endParaRPr lang="ru-RU" sz="900" u="none" strike="noStrike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ctr"/>
                      <a:r>
                        <a:rPr lang="ru-RU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тыс.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процент исполнения плана, %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Пояснение причин отклонения фактического поступления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217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 первоначальному плану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уточненному плану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первоначальному плану (выше/ниже 5%)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уточненному плану (выше/ниже 5%)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</a:tr>
              <a:tr h="12890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1 17 00000 00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ПРОЧИЕ НЕНАЛОГОВЫЕ ДОХОДЫ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              -  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              -  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              -  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  <a:tr h="27324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2 00 00000 00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БЕЗВОЗМЕЗДНЫЕ ПОСТУПЛЕНИЯ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682 743,80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920 896,90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922 655,60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100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  <a:tr h="59053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2 02 00000 00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БЕЗВОЗМЕЗДНЫЕ ПОСТУПЛЕНИЯ ОТ ДРУГИХ БЮДЖЕТОВ БЮДЖЕТНОЙ СИСТЕМЫ РОССИЙСКОЙ ФЕДЕРАЦИИ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682 743,80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734 689,90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736 448,50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100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  <a:tr h="66939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2 02 10000 00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ДОТАЦИИ БЮДЖЕТАМ СУБЪЕКТОВ РОССИЙСКОЙ ФЕДЕРАЦИИ И МУНИЦИПАЛЬНЫХ ОБРАЗОВАНИЙ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 3 777,20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76 062,60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77 141,90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2 042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101   </a:t>
                      </a:r>
                    </a:p>
                  </a:txBody>
                  <a:tcPr marL="9525" marR="9525" marT="9525" marB="0" anchor="ctr"/>
                </a:tc>
                <a:tc rowSpan="4" grid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Объемы плановых показателей по межбюджетным трансфертам в разрезе субвенций, субсидий и иных межбюджетных трансфертов утверждены в соответствии с уведомлениями о предоставлении субсидии, субвенции, иного межбюджетного трансферта, имеющего целевое назначение. Объемы поступления средств определены в соответствии с сетевыми графиками поступления денежных средств из вышестоящего бюджета, с учетом  сроков фактического выполнения работ (оказания услуг), а также с учетом требований отраслевых департаментов в части предоставления документов, подтверждающих фактически выполненные работы (оказанные услуги)</a:t>
                      </a:r>
                    </a:p>
                  </a:txBody>
                  <a:tcPr marL="9525" marR="9525" marT="9525" marB="0" anchor="ctr"/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7624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2 02 20000 00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СУБСИДИИ БЮДЖЕТАМ БЮДЖЕТНОЙ СИСТЕМЫ РОССИЙСКОЙ ФЕДЕРАЦИИ (межбюджетные субсидии)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91 406,50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65 996,30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74 465,30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113   </a:t>
                      </a:r>
                    </a:p>
                  </a:txBody>
                  <a:tcPr marL="9525" marR="9525" marT="9525" marB="0" anchor="ctr"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9911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2 02 30000 00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СУБВЕНЦИИ БЮДЖЕТАМ СУБЪЕКТОВ РОССИЙСКОЙ ФЕДЕРАЦИИ И МУНИЦИПАЛЬНЫХ ОБРАЗОВАНИЙ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585 600,60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578 206,60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571 154,00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  99   </a:t>
                      </a:r>
                    </a:p>
                  </a:txBody>
                  <a:tcPr marL="9525" marR="9525" marT="9525" marB="0" anchor="ctr"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3610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2 02 40000 00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ИНЫЕ МЕЖБЮДЖЕТНЫЕ ТРАНСФЕРТЫ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 1 959,50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14 424,30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13 687,40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  95   </a:t>
                      </a:r>
                    </a:p>
                  </a:txBody>
                  <a:tcPr marL="9525" marR="9525" marT="9525" marB="0" anchor="ctr"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0384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об исполнении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города Покачи в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 году по доходам в разрезе видов доходов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14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356350"/>
            <a:ext cx="911364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714995520"/>
              </p:ext>
            </p:extLst>
          </p:nvPr>
        </p:nvGraphicFramePr>
        <p:xfrm>
          <a:off x="107504" y="1124743"/>
          <a:ext cx="8928995" cy="5177790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792091"/>
                <a:gridCol w="1872208"/>
                <a:gridCol w="1008112"/>
                <a:gridCol w="864096"/>
                <a:gridCol w="864096"/>
                <a:gridCol w="504056"/>
                <a:gridCol w="432048"/>
                <a:gridCol w="1368152"/>
                <a:gridCol w="1224136"/>
              </a:tblGrid>
              <a:tr h="57606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2 03 00000 00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БЕЗВОЗМЕЗДНЫЕ ПОСТУПЛЕНИЯ ОТ ГОСУДАРСТВЕННЫХ (МУНИЦИПАЛЬНЫХ)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              -  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     473,30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     473,30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100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2020 году отражены поступления  от депутатов Тюменской Думы на исполнение наказов избирателей.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  <a:tr h="131863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2 04 00000 00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БЕЗВОЗМЕЗДНЫЕ ПОСТУПЛЕНИЯ ОТ НЕГОСУДАРСТВЕННЫХ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              -  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185 726,50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185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726,50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100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Поступление средств в рамках соглашения о сотрудничестве автономного округа с ПАО "ЛУКОЙЛ" благотворительная помощь по установке детской площадки в г.Покачи,  строительство спортивного комплекса, реализация развивающих, познавательных и оздоровительных программ, именные премии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  <a:tr h="60445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2 07 00000 00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ПРОЧИЕ БЕЗВОЗМЕЗДНЫЕ ПОСТУПЛЕНИЯ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              -  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         3,90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         3,90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100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Безвозмездные поступления от жителей города Покачи на благоустройство города Покачи (в том числе покраску домов)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  <a:tr h="131863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2 18 00000 00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ДОХОДЫ БЮДЖЕТОВ БЮДЖЕТНОЙ СИСТЕМЫ РОССИЙСКОЙ ФЕДЕРАЦИИ ОТ ВОЗВРАТА БЮДЖЕТАМИ БЮДЖЕТНОЙ СИСТЕМЫ РОССИЙСКОЙ ФЕДЕРАЦИИ И ОРГАНИЗАЦИЯМИ ОСТАТКОВ СУБСИДИЙ, СУБВЕНЦИЙ И ИНЫХ МЕЖБЮДЖЕТНЫХ ТРАНСФЕРТОВ, ИМЕЮЩИХ ЦЕЛЕВОЕ НАЗНАЧЕНИЕ, ПРОШЛЫХ ЛЕТ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              -  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       21,80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       21,80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100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Отражен возврат автономными учреждениями в текущем году остатков субсидий прошлых лет.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6154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2 19 00000 00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ВОЗВРАТ ОСТАТКОВ СУБСИДИЙ, СУБВЕНЦИЙ И ИНЫХ МЕЖБЮДЖЕТНЫХ ТРАНСФЕРТОВ, ИМЕЮЩИХ ЦЕЛЕВОЕ НАЗНАЧЕНИЕ, ПРОШЛЫХ ЛЕТ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              -  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   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18,40   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 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18,40   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100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Отражено изменение доходов за счет возврата в вышестоящий бюджет в текущем году остатков субсидий, субвенций и иных межбюджетных трансфертов прошлых лет, имеющих целевое назначение. 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  <a:tr h="23786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ИТОГО ДОХОДОВ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1 401 180,30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1 636 942,80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1 622 207,80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  99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0384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Состав доходов бюджета города Покачи в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году, в тыс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руб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15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356350"/>
            <a:ext cx="911364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Объект 5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249846018"/>
              </p:ext>
            </p:extLst>
          </p:nvPr>
        </p:nvGraphicFramePr>
        <p:xfrm>
          <a:off x="-12199" y="1119218"/>
          <a:ext cx="4392488" cy="52689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Объект 11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097000154"/>
              </p:ext>
            </p:extLst>
          </p:nvPr>
        </p:nvGraphicFramePr>
        <p:xfrm>
          <a:off x="4427984" y="1143273"/>
          <a:ext cx="4608512" cy="44459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" name="Прямоугольная выноска 7"/>
          <p:cNvSpPr/>
          <p:nvPr/>
        </p:nvSpPr>
        <p:spPr>
          <a:xfrm rot="5400000">
            <a:off x="3455876" y="2168860"/>
            <a:ext cx="432048" cy="1224136"/>
          </a:xfrm>
          <a:prstGeom prst="wedgeRect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vert270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16,9%</a:t>
            </a:r>
          </a:p>
          <a:p>
            <a:pPr algn="ctr"/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ая выноска 8"/>
          <p:cNvSpPr/>
          <p:nvPr/>
        </p:nvSpPr>
        <p:spPr>
          <a:xfrm rot="5400000">
            <a:off x="3507568" y="2897665"/>
            <a:ext cx="432048" cy="1224136"/>
          </a:xfrm>
          <a:prstGeom prst="wedgeRect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47,9%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Выноска со стрелкой вверх 9"/>
          <p:cNvSpPr/>
          <p:nvPr/>
        </p:nvSpPr>
        <p:spPr>
          <a:xfrm>
            <a:off x="4716016" y="4876651"/>
            <a:ext cx="4352920" cy="1844824"/>
          </a:xfrm>
          <a:prstGeom prst="upArrowCallout">
            <a:avLst>
              <a:gd name="adj1" fmla="val 25000"/>
              <a:gd name="adj2" fmla="val 26838"/>
              <a:gd name="adj3" fmla="val 26838"/>
              <a:gd name="adj4" fmla="val 67196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Доля собственных доходов (налоговых и неналоговых) в общем объеме доходов без учета субвенций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составляет 31,9%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42508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Состав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дотации поступившей в  бюджет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города Покачи в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2020 году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16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356350"/>
            <a:ext cx="911364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8" name="Объект 5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831263829"/>
              </p:ext>
            </p:extLst>
          </p:nvPr>
        </p:nvGraphicFramePr>
        <p:xfrm>
          <a:off x="179512" y="1124744"/>
          <a:ext cx="8651304" cy="51454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="" xmlns:p14="http://schemas.microsoft.com/office/powerpoint/2010/main" val="3400577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75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Анализ </a:t>
            </a:r>
            <a:r>
              <a:rPr lang="ru-RU" sz="275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исполнения налоговых доходов в </a:t>
            </a:r>
            <a:r>
              <a:rPr lang="ru-RU" sz="275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sz="275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году, в тыс.руб.</a:t>
            </a:r>
            <a:endParaRPr lang="ru-RU" sz="275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17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607174"/>
            <a:ext cx="9113640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Объект 4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51580462"/>
              </p:ext>
            </p:extLst>
          </p:nvPr>
        </p:nvGraphicFramePr>
        <p:xfrm>
          <a:off x="-112073" y="1095165"/>
          <a:ext cx="9240893" cy="54301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="" xmlns:p14="http://schemas.microsoft.com/office/powerpoint/2010/main" val="1444624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Chart bld="category"/>
        </p:bldSub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Динамика поступлений</a:t>
            </a:r>
            <a:b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налоговых доходов в бюджет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18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356350"/>
            <a:ext cx="911364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Содержимое 7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080720927"/>
              </p:ext>
            </p:extLst>
          </p:nvPr>
        </p:nvGraphicFramePr>
        <p:xfrm>
          <a:off x="-142908" y="1095165"/>
          <a:ext cx="9429816" cy="57628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="" xmlns:p14="http://schemas.microsoft.com/office/powerpoint/2010/main" val="3270407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graphicEl>
                                              <a:chart seriesIdx="2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3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graphicEl>
                                              <a:chart seriesIdx="3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graphicEl>
                                              <a:chart seriesIdx="1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graphicEl>
                                              <a:chart seriesIdx="2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3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graphicEl>
                                              <a:chart seriesIdx="3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>
                                            <p:graphicEl>
                                              <a:chart seriesIdx="1" categoryIdx="2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">
                                            <p:graphicEl>
                                              <a:chart seriesIdx="2" categoryIdx="2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3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">
                                            <p:graphicEl>
                                              <a:chart seriesIdx="3" categoryIdx="2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">
                                            <p:graphicEl>
                                              <a:chart seriesIdx="0" categoryIdx="3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">
                                            <p:graphicEl>
                                              <a:chart seriesIdx="1" categoryIdx="3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">
                                            <p:graphicEl>
                                              <a:chart seriesIdx="2" categoryIdx="3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3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">
                                            <p:graphicEl>
                                              <a:chart seriesIdx="3" categoryIdx="3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">
                                            <p:graphicEl>
                                              <a:chart seriesIdx="0" categoryIdx="4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">
                                            <p:graphicEl>
                                              <a:chart seriesIdx="1" categoryIdx="4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6">
                                            <p:graphicEl>
                                              <a:chart seriesIdx="2" categoryIdx="4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3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6">
                                            <p:graphicEl>
                                              <a:chart seriesIdx="3" categoryIdx="4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categoryEl"/>
        </p:bldSub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Анализ исполнения неналоговых доходов в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году, в тыс.руб.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19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356350"/>
            <a:ext cx="911364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Объект 4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40992505"/>
              </p:ext>
            </p:extLst>
          </p:nvPr>
        </p:nvGraphicFramePr>
        <p:xfrm>
          <a:off x="-108520" y="1095166"/>
          <a:ext cx="9252520" cy="56469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="" xmlns:p14="http://schemas.microsoft.com/office/powerpoint/2010/main" val="3222287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category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Основные показатели прогноза социально – экономического развития города Покачи в 2020 году</a:t>
            </a:r>
            <a:endParaRPr lang="ru-RU" sz="2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525344"/>
            <a:ext cx="9113640" cy="332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8" name="Содержимое 6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510614219"/>
              </p:ext>
            </p:extLst>
          </p:nvPr>
        </p:nvGraphicFramePr>
        <p:xfrm>
          <a:off x="107503" y="1124744"/>
          <a:ext cx="8749481" cy="5018320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503219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0171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35193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163635"/>
              </a:tblGrid>
              <a:tr h="93610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 показателя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2019 год (отчет)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2020 год (оценка)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2020 год (отчет)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06771">
                <a:tc>
                  <a:txBody>
                    <a:bodyPr/>
                    <a:lstStyle/>
                    <a:p>
                      <a:r>
                        <a:rPr lang="ru-RU" sz="1550" dirty="0" smtClean="0">
                          <a:latin typeface="Times New Roman" pitchFamily="18" charset="0"/>
                          <a:cs typeface="Times New Roman" pitchFamily="18" charset="0"/>
                        </a:rPr>
                        <a:t>Численность населения (среднегодовая), тыс.чел.</a:t>
                      </a:r>
                      <a:endParaRPr lang="ru-RU" sz="15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18,03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18,13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18,15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38377">
                <a:tc>
                  <a:txBody>
                    <a:bodyPr/>
                    <a:lstStyle/>
                    <a:p>
                      <a:r>
                        <a:rPr lang="ru-RU" sz="1550" dirty="0" smtClean="0">
                          <a:latin typeface="Times New Roman" pitchFamily="18" charset="0"/>
                          <a:cs typeface="Times New Roman" pitchFamily="18" charset="0"/>
                        </a:rPr>
                        <a:t>Численность занятых в экономике, тыс.чел.</a:t>
                      </a:r>
                      <a:endParaRPr lang="ru-RU" sz="15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8,49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8,5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9,3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3693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5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Среднесписочная численность работников на предприятиях малого и среднего предпринимательства (включая </a:t>
                      </a:r>
                      <a:r>
                        <a:rPr lang="ru-RU" sz="155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микропредприятия</a:t>
                      </a:r>
                      <a:r>
                        <a:rPr lang="ru-RU" sz="1550" dirty="0" smtClean="0">
                          <a:latin typeface="Times New Roman" pitchFamily="18" charset="0"/>
                          <a:cs typeface="Times New Roman" pitchFamily="18" charset="0"/>
                        </a:rPr>
                        <a:t>) (без внешних совместителей), тыс.чел.</a:t>
                      </a:r>
                      <a:endParaRPr lang="ru-RU" sz="15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0,840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1,145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1,31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606771">
                <a:tc>
                  <a:txBody>
                    <a:bodyPr/>
                    <a:lstStyle/>
                    <a:p>
                      <a:r>
                        <a:rPr lang="ru-RU" sz="1550" dirty="0" smtClean="0">
                          <a:latin typeface="Times New Roman" pitchFamily="18" charset="0"/>
                          <a:cs typeface="Times New Roman" pitchFamily="18" charset="0"/>
                        </a:rPr>
                        <a:t>Фонд заработной платы работников организаций, млн.руб.</a:t>
                      </a:r>
                      <a:endParaRPr lang="ru-RU" sz="15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5 244,89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7144" marR="7144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4 820,00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7144" marR="7144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5 182,78</a:t>
                      </a:r>
                    </a:p>
                  </a:txBody>
                  <a:tcPr marL="7144" marR="7144" marT="9525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860959">
                <a:tc>
                  <a:txBody>
                    <a:bodyPr/>
                    <a:lstStyle/>
                    <a:p>
                      <a:r>
                        <a:rPr lang="ru-RU" sz="1550" dirty="0" smtClean="0">
                          <a:latin typeface="Times New Roman" pitchFamily="18" charset="0"/>
                          <a:cs typeface="Times New Roman" pitchFamily="18" charset="0"/>
                        </a:rPr>
                        <a:t>Темп роста фонда заработной платы работников организаций, в % г/</a:t>
                      </a:r>
                      <a:r>
                        <a:rPr lang="ru-RU" sz="155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lang="ru-RU" sz="15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104,8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7144" marR="7144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91,89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7144" marR="7144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98,82</a:t>
                      </a:r>
                    </a:p>
                  </a:txBody>
                  <a:tcPr marL="7144" marR="7144" marT="9525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35669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Динамика поступлений неналоговых доходов в бюджет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20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356350"/>
            <a:ext cx="911364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Содержимое 7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933306991"/>
              </p:ext>
            </p:extLst>
          </p:nvPr>
        </p:nvGraphicFramePr>
        <p:xfrm>
          <a:off x="-108520" y="1052736"/>
          <a:ext cx="9429816" cy="55007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="" xmlns:p14="http://schemas.microsoft.com/office/powerpoint/2010/main" val="4093527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500"/>
                                        <p:tgtEl>
                                          <p:spTgt spid="6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500"/>
                                        <p:tgtEl>
                                          <p:spTgt spid="6">
                                            <p:graphicEl>
                                              <a:chart seriesIdx="2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3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500"/>
                                        <p:tgtEl>
                                          <p:spTgt spid="6">
                                            <p:graphicEl>
                                              <a:chart seriesIdx="3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2" dur="500"/>
                                        <p:tgtEl>
                                          <p:spTgt spid="6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7" dur="500"/>
                                        <p:tgtEl>
                                          <p:spTgt spid="6">
                                            <p:graphicEl>
                                              <a:chart seriesIdx="1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2" dur="500"/>
                                        <p:tgtEl>
                                          <p:spTgt spid="6">
                                            <p:graphicEl>
                                              <a:chart seriesIdx="2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3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7" dur="500"/>
                                        <p:tgtEl>
                                          <p:spTgt spid="6">
                                            <p:graphicEl>
                                              <a:chart seriesIdx="3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2" dur="500"/>
                                        <p:tgtEl>
                                          <p:spTgt spid="6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7" dur="500"/>
                                        <p:tgtEl>
                                          <p:spTgt spid="6">
                                            <p:graphicEl>
                                              <a:chart seriesIdx="1" categoryIdx="2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62" dur="500"/>
                                        <p:tgtEl>
                                          <p:spTgt spid="6">
                                            <p:graphicEl>
                                              <a:chart seriesIdx="2" categoryIdx="2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3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67" dur="500"/>
                                        <p:tgtEl>
                                          <p:spTgt spid="6">
                                            <p:graphicEl>
                                              <a:chart seriesIdx="3" categoryIdx="2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2" dur="500"/>
                                        <p:tgtEl>
                                          <p:spTgt spid="6">
                                            <p:graphicEl>
                                              <a:chart seriesIdx="0" categoryIdx="3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7" dur="500"/>
                                        <p:tgtEl>
                                          <p:spTgt spid="6">
                                            <p:graphicEl>
                                              <a:chart seriesIdx="1" categoryIdx="3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82" dur="500"/>
                                        <p:tgtEl>
                                          <p:spTgt spid="6">
                                            <p:graphicEl>
                                              <a:chart seriesIdx="2" categoryIdx="3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3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87" dur="500"/>
                                        <p:tgtEl>
                                          <p:spTgt spid="6">
                                            <p:graphicEl>
                                              <a:chart seriesIdx="3" categoryIdx="3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92" dur="500"/>
                                        <p:tgtEl>
                                          <p:spTgt spid="6">
                                            <p:graphicEl>
                                              <a:chart seriesIdx="0" categoryIdx="4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97" dur="500"/>
                                        <p:tgtEl>
                                          <p:spTgt spid="6">
                                            <p:graphicEl>
                                              <a:chart seriesIdx="1" categoryIdx="4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2" dur="500"/>
                                        <p:tgtEl>
                                          <p:spTgt spid="6">
                                            <p:graphicEl>
                                              <a:chart seriesIdx="2" categoryIdx="4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3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7" dur="500"/>
                                        <p:tgtEl>
                                          <p:spTgt spid="6">
                                            <p:graphicEl>
                                              <a:chart seriesIdx="3" categoryIdx="4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categoryEl"/>
        </p:bldSub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Анализ исполнения </a:t>
            </a:r>
            <a: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безвозмездных поступлений от других бюджетов бюджетной системы </a:t>
            </a:r>
          </a:p>
          <a:p>
            <a:pPr algn="ctr"/>
            <a: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2020 </a:t>
            </a:r>
            <a:r>
              <a:rPr lang="ru-RU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году, в тыс.руб.</a:t>
            </a:r>
            <a:endParaRPr lang="ru-RU" sz="27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21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356350"/>
            <a:ext cx="911364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Объект 4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32071907"/>
              </p:ext>
            </p:extLst>
          </p:nvPr>
        </p:nvGraphicFramePr>
        <p:xfrm>
          <a:off x="15180" y="1119218"/>
          <a:ext cx="9021316" cy="56228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="" xmlns:p14="http://schemas.microsoft.com/office/powerpoint/2010/main" val="3904647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category"/>
        </p:bldSub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Динамика безвозмездных поступлений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 других бюджетов бюджетной системы 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22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356350"/>
            <a:ext cx="911364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Содержимое 7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41775716"/>
              </p:ext>
            </p:extLst>
          </p:nvPr>
        </p:nvGraphicFramePr>
        <p:xfrm>
          <a:off x="0" y="1095165"/>
          <a:ext cx="9281973" cy="57628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="" xmlns:p14="http://schemas.microsoft.com/office/powerpoint/2010/main" val="1715930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graphicEl>
                                              <a:chart seriesIdx="2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3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graphicEl>
                                              <a:chart seriesIdx="3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graphicEl>
                                              <a:chart seriesIdx="1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graphicEl>
                                              <a:chart seriesIdx="2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3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graphicEl>
                                              <a:chart seriesIdx="3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>
                                            <p:graphicEl>
                                              <a:chart seriesIdx="1" categoryIdx="2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">
                                            <p:graphicEl>
                                              <a:chart seriesIdx="2" categoryIdx="2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3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">
                                            <p:graphicEl>
                                              <a:chart seriesIdx="3" categoryIdx="2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">
                                            <p:graphicEl>
                                              <a:chart seriesIdx="0" categoryIdx="3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">
                                            <p:graphicEl>
                                              <a:chart seriesIdx="1" categoryIdx="3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">
                                            <p:graphicEl>
                                              <a:chart seriesIdx="2" categoryIdx="3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3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">
                                            <p:graphicEl>
                                              <a:chart seriesIdx="3" categoryIdx="3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categoryEl"/>
        </p:bldSub>
      </p:bldGraphic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3"/>
            <a:ext cx="8320434" cy="1013792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Прочие безвозмездные поступления </a:t>
            </a:r>
            <a:r>
              <a:rPr lang="ru-RU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году, </a:t>
            </a:r>
            <a:endParaRPr lang="ru-RU" sz="27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7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27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23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607174"/>
            <a:ext cx="9113640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Объект 4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606398895"/>
              </p:ext>
            </p:extLst>
          </p:nvPr>
        </p:nvGraphicFramePr>
        <p:xfrm>
          <a:off x="179513" y="1174322"/>
          <a:ext cx="8640960" cy="2439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Содержимое 7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415724547"/>
              </p:ext>
            </p:extLst>
          </p:nvPr>
        </p:nvGraphicFramePr>
        <p:xfrm>
          <a:off x="179512" y="3942878"/>
          <a:ext cx="8784976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15180" y="796063"/>
            <a:ext cx="25405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Анализ исполнения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3" y="3613666"/>
            <a:ext cx="26642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Динамика поступлений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08176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2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graphicEl>
                                              <a:chart seriesIdx="2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3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graphicEl>
                                              <a:chart seriesIdx="3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1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">
                                            <p:graphicEl>
                                              <a:chart seriesIdx="1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2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">
                                            <p:graphicEl>
                                              <a:chart seriesIdx="2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3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">
                                            <p:graphicEl>
                                              <a:chart seriesIdx="3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Chart bld="category"/>
        </p:bldSub>
      </p:bldGraphic>
      <p:bldGraphic spid="8" grpId="0">
        <p:bldSub>
          <a:bldChart bld="categoryEl"/>
        </p:bldSub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504" y="-57119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Направление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исполнения прочих безвозмездных поступлений в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году, в тыс.руб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24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607174"/>
            <a:ext cx="9113640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124577789"/>
              </p:ext>
            </p:extLst>
          </p:nvPr>
        </p:nvGraphicFramePr>
        <p:xfrm>
          <a:off x="107504" y="980729"/>
          <a:ext cx="8856984" cy="5548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16668"/>
                <a:gridCol w="1756758"/>
                <a:gridCol w="1683558"/>
              </a:tblGrid>
              <a:tr h="120016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цели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Уточненный план,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том числе остатки прошлых лет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Фактическое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исполнение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58719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Целевые средства на выполнение наказов избирателей депутатам Думы Тюменской области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473,3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473,3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287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Реализация развивающих, познавательных и оздоровительных программ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9 000,0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224,3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Именные премии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44617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Строительство спортивного комплекса (в том числе ПИР)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149 726,7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143 369,9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58614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Благотворительная помощь от ООО "</a:t>
                      </a:r>
                      <a:r>
                        <a:rPr lang="ru-RU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ЛУКОЙЛ-Западная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Сибирь" по установке детской площадки в </a:t>
                      </a:r>
                      <a:r>
                        <a:rPr lang="ru-RU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г.Покачи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по решению Правления (протокол №1 от 24.01.2020)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54 790,8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54 790,8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57606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Добровольные перечисления (пожертвования) на мероприятия по благоустройству города </a:t>
                      </a:r>
                      <a:r>
                        <a:rPr lang="ru-RU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(в том числе покраска домов).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6004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Градостроительная деятельность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162,2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56598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Благотворительная помощь от ООО "</a:t>
                      </a:r>
                      <a:r>
                        <a:rPr lang="ru-RU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ЛУКОЙЛ-Западная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Сибирь"для приобретения пожарных </a:t>
                      </a:r>
                      <a:r>
                        <a:rPr lang="ru-RU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извещателей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 GSM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56598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Проектирование и строительство лыжной базы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858,4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289607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2232" y="-33485"/>
            <a:ext cx="8320434" cy="115270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результаты мероприятий по мобилизации доходов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25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356350"/>
            <a:ext cx="911364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Объект 4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218728359"/>
              </p:ext>
            </p:extLst>
          </p:nvPr>
        </p:nvGraphicFramePr>
        <p:xfrm>
          <a:off x="39736" y="1119219"/>
          <a:ext cx="9089083" cy="52371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2" name="Скругленный прямоугольник 1"/>
          <p:cNvSpPr/>
          <p:nvPr/>
        </p:nvSpPr>
        <p:spPr>
          <a:xfrm>
            <a:off x="12003" y="3694885"/>
            <a:ext cx="1527573" cy="2542428"/>
          </a:xfrm>
          <a:prstGeom prst="roundRect">
            <a:avLst/>
          </a:prstGeom>
          <a:solidFill>
            <a:srgbClr val="7A5595"/>
          </a:solidFill>
          <a:ln>
            <a:solidFill>
              <a:srgbClr val="7A55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5 277,5 тыс. руб.</a:t>
            </a:r>
          </a:p>
          <a:p>
            <a:pPr algn="ctr"/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668,1 тыс. руб.</a:t>
            </a:r>
          </a:p>
          <a:p>
            <a:pPr algn="ctr"/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666,5 тыс. руб.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2 035,5  тыс. руб.</a:t>
            </a:r>
          </a:p>
          <a:p>
            <a:pPr algn="ctr"/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185,4 тыс. руб.</a:t>
            </a:r>
          </a:p>
          <a:p>
            <a:pPr algn="ctr"/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40,0 тыс. руб.</a:t>
            </a:r>
          </a:p>
          <a:p>
            <a:pPr algn="ctr"/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619671" y="3694885"/>
            <a:ext cx="7396261" cy="2830459"/>
          </a:xfrm>
          <a:prstGeom prst="roundRect">
            <a:avLst/>
          </a:prstGeom>
          <a:solidFill>
            <a:srgbClr val="E0D9E7"/>
          </a:solidFill>
          <a:ln>
            <a:solidFill>
              <a:srgbClr val="E0D9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поступления налоговых доходов в бюджет города Покачи от деятельности субъектов малого и среднего предпринимательства – получателей мер поддержки;</a:t>
            </a:r>
          </a:p>
          <a:p>
            <a:pPr algn="just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увеличение поступлений прочих доходов от использования имущества, в связи с увеличением платы за пользование жилым помещением для нанимателей;</a:t>
            </a:r>
          </a:p>
          <a:p>
            <a:pPr algn="just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погашение дебиторской задолженности по неналоговым платежам в досудебном порядке;</a:t>
            </a:r>
          </a:p>
          <a:p>
            <a:pPr algn="just"/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поступления доходов от продажи земельных участков, находящихся в муниципальной собственности;</a:t>
            </a:r>
          </a:p>
          <a:p>
            <a:pPr marL="171450" indent="-171450" algn="just">
              <a:buFontTx/>
              <a:buChar char="-"/>
            </a:pP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поступление налоговых платежей по НДФЛ, в том числе за счет погашения задолженности по НДФЛ постановки на учет налоговых агентов по месту осуществления деятельности и легализации заработной платы;</a:t>
            </a:r>
          </a:p>
          <a:p>
            <a:pPr marL="171450" indent="-171450" algn="just">
              <a:buFontTx/>
              <a:buChar char="-"/>
            </a:pP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повышение </a:t>
            </a: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эффективности взимания государственной пошлины, поступлений сумм в возмещение вреда от юридических и физических лиц, за движение по автомобильным дорогам транспортных средств, осуществляющих перевозки опасных, тяжеловесных и (или) крупногабаритных грузов</a:t>
            </a:r>
            <a:endParaRPr lang="ru-RU" sz="1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Tx/>
              <a:buChar char="-"/>
            </a:pP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775789" y="3356992"/>
            <a:ext cx="5822" cy="337893"/>
          </a:xfrm>
          <a:prstGeom prst="straightConnector1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344085" y="3482369"/>
            <a:ext cx="0" cy="308751"/>
          </a:xfrm>
          <a:prstGeom prst="straightConnector1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160532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2" grpId="0" animBg="1"/>
      <p:bldP spid="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11783" y="22048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</a:t>
            </a: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26</a:t>
            </a:fld>
            <a:endParaRPr lang="ru-RU" dirty="0"/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937" y="188640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161" b="29268"/>
          <a:stretch/>
        </p:blipFill>
        <p:spPr bwMode="auto">
          <a:xfrm>
            <a:off x="0" y="6453336"/>
            <a:ext cx="4932040" cy="4046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161" b="29268"/>
          <a:stretch/>
        </p:blipFill>
        <p:spPr bwMode="auto">
          <a:xfrm>
            <a:off x="4283968" y="6453336"/>
            <a:ext cx="4860032" cy="4046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2115815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Изменение расходной части бюджета города Покачи в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году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27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607174"/>
            <a:ext cx="9113640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Содержимое 10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272321095"/>
              </p:ext>
            </p:extLst>
          </p:nvPr>
        </p:nvGraphicFramePr>
        <p:xfrm>
          <a:off x="0" y="1095165"/>
          <a:ext cx="9144000" cy="543018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1835696"/>
                <a:gridCol w="1869179"/>
                <a:gridCol w="1443189"/>
                <a:gridCol w="1473443"/>
                <a:gridCol w="1576558"/>
                <a:gridCol w="945935"/>
              </a:tblGrid>
              <a:tr h="112217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Первоначальный план,               </a:t>
                      </a:r>
                      <a:r>
                        <a:rPr lang="ru-RU" sz="160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тыс.рублей</a:t>
                      </a:r>
                      <a:endParaRPr lang="ru-RU" sz="1600" u="sng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изменений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план, </a:t>
                      </a:r>
                      <a:r>
                        <a:rPr lang="ru-RU" sz="160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тыс.рублей</a:t>
                      </a:r>
                      <a:endParaRPr lang="ru-RU" sz="1600" u="sng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Фактическое исполнение,  </a:t>
                      </a:r>
                      <a:r>
                        <a:rPr lang="ru-RU" sz="160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тыс.рублей</a:t>
                      </a:r>
                      <a:endParaRPr lang="ru-RU" sz="1600" u="sng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испол-нения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01675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всего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8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1 435 080,3</a:t>
                      </a:r>
                      <a:endParaRPr kumimoji="0" lang="ru-RU" sz="18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800" b="0" i="0" u="none" strike="noStrik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+323 674,6</a:t>
                      </a:r>
                      <a:endParaRPr kumimoji="0" lang="ru-RU" sz="1800" b="0" i="0" u="none" strike="noStrike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8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1 758 754,9</a:t>
                      </a:r>
                      <a:endParaRPr kumimoji="0" lang="ru-RU" sz="18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8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1 727 284,1</a:t>
                      </a:r>
                      <a:endParaRPr kumimoji="0" lang="ru-RU" sz="18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98,21</a:t>
                      </a:r>
                      <a:endParaRPr lang="ru-RU" sz="18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1703163">
                <a:tc>
                  <a:txBody>
                    <a:bodyPr/>
                    <a:lstStyle/>
                    <a:p>
                      <a:pPr algn="l" fontAlgn="b"/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Расходы, направляемые на исполнение полномочий по вопросам местного значения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8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849 479,7</a:t>
                      </a:r>
                      <a:endParaRPr kumimoji="0" lang="ru-RU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800" b="0" i="0" u="none" strike="noStrik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+336 896,7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8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1 186 376,4</a:t>
                      </a:r>
                      <a:endParaRPr kumimoji="0" lang="ru-RU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8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1 156 130,1</a:t>
                      </a:r>
                      <a:endParaRPr kumimoji="0" lang="ru-RU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97,45</a:t>
                      </a:r>
                      <a:endParaRPr lang="ru-RU" sz="1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17031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Расходы для осуществления переданных полномочий, осуществляемые за счет субвенций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8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585 600,6</a:t>
                      </a:r>
                      <a:endParaRPr kumimoji="0" lang="ru-RU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800" b="0" i="0" u="none" strike="noStrik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-13</a:t>
                      </a:r>
                      <a:r>
                        <a:rPr kumimoji="0"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222,1</a:t>
                      </a:r>
                      <a:endParaRPr kumimoji="0" lang="ru-RU" sz="1800" b="0" i="0" u="none" strike="noStrike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8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572 378,5</a:t>
                      </a:r>
                      <a:endParaRPr kumimoji="0" lang="ru-RU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8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571 154,0</a:t>
                      </a:r>
                      <a:endParaRPr kumimoji="0" lang="ru-RU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99,79</a:t>
                      </a:r>
                      <a:endParaRPr lang="ru-RU" sz="1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616751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Ведомственная структура расходов бюджета города Покачи в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2020 году, тыс.руб.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28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525344"/>
            <a:ext cx="9113640" cy="332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Содержимое 4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675809761"/>
              </p:ext>
            </p:extLst>
          </p:nvPr>
        </p:nvGraphicFramePr>
        <p:xfrm>
          <a:off x="107506" y="1052736"/>
          <a:ext cx="9036494" cy="54395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="" xmlns:p14="http://schemas.microsoft.com/office/powerpoint/2010/main" val="3340208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category"/>
        </p:bldSub>
      </p:bldGraphic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экономической классификации в 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году, тыс.руб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29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607174"/>
            <a:ext cx="9113640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Содержимое 9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153733350"/>
              </p:ext>
            </p:extLst>
          </p:nvPr>
        </p:nvGraphicFramePr>
        <p:xfrm>
          <a:off x="0" y="1196752"/>
          <a:ext cx="8928992" cy="54104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="" xmlns:p14="http://schemas.microsoft.com/office/powerpoint/2010/main" val="1966781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6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6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6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6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6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category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характеристики бюджета города Покачи  и их изменение в 2020 году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</a:t>
            </a:fld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233396438"/>
              </p:ext>
            </p:extLst>
          </p:nvPr>
        </p:nvGraphicFramePr>
        <p:xfrm>
          <a:off x="25100" y="2780928"/>
          <a:ext cx="9118900" cy="36527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9725"/>
                <a:gridCol w="2279725"/>
                <a:gridCol w="2279725"/>
                <a:gridCol w="2279725"/>
              </a:tblGrid>
              <a:tr h="841997"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Доходы,</a:t>
                      </a:r>
                    </a:p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тыс.рублей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Расходы,</a:t>
                      </a:r>
                    </a:p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тыс.рублей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Дефицит(-), профицит(+)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029108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Первоначальные</a:t>
                      </a:r>
                      <a:r>
                        <a:rPr lang="ru-RU" sz="20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характеристики бюджета</a:t>
                      </a:r>
                      <a:endParaRPr lang="ru-RU" sz="20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1 401 180,3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1 435</a:t>
                      </a:r>
                      <a:r>
                        <a:rPr lang="ru-RU" sz="20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080,3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-33 900,0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/>
                </a:tc>
              </a:tr>
              <a:tr h="1029108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Уточненные</a:t>
                      </a:r>
                      <a:r>
                        <a:rPr lang="ru-RU" sz="20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характеристики бюджета</a:t>
                      </a:r>
                      <a:endParaRPr lang="ru-RU" sz="20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1 641 167,0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1 758 754,9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-117 587,9</a:t>
                      </a:r>
                    </a:p>
                  </a:txBody>
                  <a:tcPr anchor="b"/>
                </a:tc>
              </a:tr>
              <a:tr h="7524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Изменения за</a:t>
                      </a:r>
                      <a:r>
                        <a:rPr lang="ru-RU" sz="20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год</a:t>
                      </a:r>
                      <a:r>
                        <a:rPr lang="ru-RU" sz="20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(+;-)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+239 986,7                                  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+323 674,6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-83 687,9</a:t>
                      </a:r>
                    </a:p>
                  </a:txBody>
                  <a:tcPr anchor="b"/>
                </a:tc>
              </a:tr>
            </a:tbl>
          </a:graphicData>
        </a:graphic>
      </p:graphicFrame>
      <p:sp>
        <p:nvSpPr>
          <p:cNvPr id="12" name="Текст 5"/>
          <p:cNvSpPr txBox="1">
            <a:spLocks/>
          </p:cNvSpPr>
          <p:nvPr/>
        </p:nvSpPr>
        <p:spPr>
          <a:xfrm>
            <a:off x="7590" y="1095165"/>
            <a:ext cx="9128820" cy="1613755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ru-RU" sz="25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Принят 13 декабря 2019 года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5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решением Думы города </a:t>
            </a:r>
            <a:r>
              <a:rPr lang="ru-RU" sz="25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Покачи</a:t>
            </a:r>
            <a:r>
              <a:rPr lang="ru-RU" sz="25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№ 98 «О бюджете города </a:t>
            </a:r>
            <a:r>
              <a:rPr lang="ru-RU" sz="25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Покачи</a:t>
            </a:r>
            <a:r>
              <a:rPr lang="ru-RU" sz="25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на 2020 год и на плановый период 2021 и 2022 годов».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5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Изменения вносились 6 раз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597352"/>
            <a:ext cx="9113640" cy="260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051742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Расходы автономных учреждений по </a:t>
            </a:r>
            <a: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экономической классификации в  </a:t>
            </a: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году, тыс.руб</a:t>
            </a: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2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30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607174"/>
            <a:ext cx="9113640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Содержимое 9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670097687"/>
              </p:ext>
            </p:extLst>
          </p:nvPr>
        </p:nvGraphicFramePr>
        <p:xfrm>
          <a:off x="107504" y="1196753"/>
          <a:ext cx="8928992" cy="54104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074847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6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6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6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category"/>
        </p:bldSub>
      </p:bldGraphic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248426" cy="10858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Мероприятия по оптимизации расходов в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году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31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607174"/>
            <a:ext cx="9113640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Текст 12"/>
          <p:cNvSpPr txBox="1">
            <a:spLocks/>
          </p:cNvSpPr>
          <p:nvPr/>
        </p:nvSpPr>
        <p:spPr>
          <a:xfrm>
            <a:off x="1" y="1095165"/>
            <a:ext cx="2339751" cy="551200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  <a:shade val="30000"/>
                  <a:satMod val="115000"/>
                </a:schemeClr>
              </a:gs>
              <a:gs pos="50000">
                <a:schemeClr val="tx2">
                  <a:lumMod val="75000"/>
                  <a:shade val="67500"/>
                  <a:satMod val="115000"/>
                </a:schemeClr>
              </a:gs>
              <a:gs pos="100000">
                <a:schemeClr val="tx2">
                  <a:lumMod val="7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Бюджетный эффект, полученный в результате реализации мероприятий, направленных муниципальным образованием на оптимизацию расходов бюджета в 2020 году составил</a:t>
            </a: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298 млн. 505,7 тыс.рублей,  из них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Объект 1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478321654"/>
              </p:ext>
            </p:extLst>
          </p:nvPr>
        </p:nvGraphicFramePr>
        <p:xfrm>
          <a:off x="2339752" y="1113856"/>
          <a:ext cx="6651848" cy="5411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="" xmlns:p14="http://schemas.microsoft.com/office/powerpoint/2010/main" val="16324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BDC174E-780C-4044-BBFC-BE5048517A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>
                                            <p:graphicEl>
                                              <a:dgm id="{BBDC174E-780C-4044-BBFC-BE5048517A0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8D2AC8F-C3EA-452A-8A0E-42AD9470C7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C8D2AC8F-C3EA-452A-8A0E-42AD9470C76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1331DC1-3797-4735-9152-650F3BE4CF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7">
                                            <p:graphicEl>
                                              <a:dgm id="{21331DC1-3797-4735-9152-650F3BE4CF5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42AC896-8044-4711-AFF7-D09AFD412C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142AC896-8044-4711-AFF7-D09AFD412CD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D947784-3690-4AC2-B275-08643649CD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7">
                                            <p:graphicEl>
                                              <a:dgm id="{2D947784-3690-4AC2-B275-08643649CDA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2DF3781-3851-448D-BE45-F3AE334E78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">
                                            <p:graphicEl>
                                              <a:dgm id="{62DF3781-3851-448D-BE45-F3AE334E786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6913B5E-CD0E-4AED-9BB1-26F7C5549F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7">
                                            <p:graphicEl>
                                              <a:dgm id="{D6913B5E-CD0E-4AED-9BB1-26F7C5549F7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DBEF198-7FAF-4A44-A618-3C40A6EAA8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7">
                                            <p:graphicEl>
                                              <a:dgm id="{6DBEF198-7FAF-4A44-A618-3C40A6EAA8E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265D8E2-A31A-4866-B600-C65E437A93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7">
                                            <p:graphicEl>
                                              <a:dgm id="{8265D8E2-A31A-4866-B600-C65E437A93A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23B8325-C333-4F49-9E17-FAF59A63CE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7">
                                            <p:graphicEl>
                                              <a:dgm id="{E23B8325-C333-4F49-9E17-FAF59A63CE3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796E35F-C21D-41BB-9F93-4BF7FDA5FD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7">
                                            <p:graphicEl>
                                              <a:dgm id="{0796E35F-C21D-41BB-9F93-4BF7FDA5FDD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4338C7D-2A61-42EC-B283-A25777D228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7">
                                            <p:graphicEl>
                                              <a:dgm id="{04338C7D-2A61-42EC-B283-A25777D228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C1F30B6-A2F2-48B3-8467-58A6AA11B3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7">
                                            <p:graphicEl>
                                              <a:dgm id="{7C1F30B6-A2F2-48B3-8467-58A6AA11B3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0110F1D-F6DC-49E3-A413-8BD4F132D8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7">
                                            <p:graphicEl>
                                              <a:dgm id="{60110F1D-F6DC-49E3-A413-8BD4F132D80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327B909-A576-453D-9CD3-F475427F11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7">
                                            <p:graphicEl>
                                              <a:dgm id="{2327B909-A576-453D-9CD3-F475427F117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Graphic spid="7" grpId="0">
        <p:bldSub>
          <a:bldDgm bld="one"/>
        </p:bldSub>
      </p:bldGraphic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Использование средств</a:t>
            </a:r>
            <a:b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резервного фонда в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году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32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525344"/>
            <a:ext cx="9113640" cy="332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07504" y="1052736"/>
          <a:ext cx="8928992" cy="56153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15615"/>
                <a:gridCol w="4513377"/>
              </a:tblGrid>
              <a:tr h="504056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Планировался в размере 2 499,3 тыс.руб.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24" marR="3924" marT="3924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480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317,4 </a:t>
                      </a:r>
                      <a:r>
                        <a:rPr lang="ru-RU" sz="120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тыс.руб.</a:t>
                      </a:r>
                      <a:r>
                        <a:rPr lang="ru-RU" sz="1200" b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не </a:t>
                      </a:r>
                      <a:r>
                        <a:rPr lang="ru-RU" sz="12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реализованы по причине </a:t>
                      </a:r>
                      <a:endParaRPr lang="ru-RU" sz="1200" b="1" u="none" strike="noStrike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ctr"/>
                      <a:r>
                        <a:rPr lang="ru-RU" sz="120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отсутствия </a:t>
                      </a:r>
                      <a:r>
                        <a:rPr lang="ru-RU" sz="12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чрезвычайных </a:t>
                      </a:r>
                      <a:r>
                        <a:rPr lang="ru-RU" sz="120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ситуаций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24" marR="3924" marT="39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2 181,9 </a:t>
                      </a:r>
                      <a:r>
                        <a:rPr lang="ru-RU" sz="120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тыс.руб.</a:t>
                      </a:r>
                      <a:r>
                        <a:rPr lang="ru-RU" sz="1200" b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направлены </a:t>
                      </a:r>
                      <a:r>
                        <a:rPr lang="ru-RU" sz="12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на: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24" marR="3924" marT="3924" marB="0" anchor="ctr"/>
                </a:tc>
              </a:tr>
              <a:tr h="186804">
                <a:tc gridSpan="2">
                  <a:txBody>
                    <a:bodyPr/>
                    <a:lstStyle/>
                    <a:p>
                      <a:pPr algn="just" fontAlgn="t"/>
                      <a:r>
                        <a:rPr lang="ru-RU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 выполнение работ по содержанию автомобильных дорог местного значения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24" marR="3924" marT="3924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9684">
                <a:tc gridSpan="2">
                  <a:txBody>
                    <a:bodyPr/>
                    <a:lstStyle/>
                    <a:p>
                      <a:pPr algn="just" fontAlgn="t"/>
                      <a:r>
                        <a:rPr lang="ru-RU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 оплату судебных расходов по исполнительному листу ФС №013635884 от 17.03.2020 выданного </a:t>
                      </a:r>
                      <a:r>
                        <a:rPr lang="ru-RU" sz="120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Нижневартовским</a:t>
                      </a:r>
                      <a:r>
                        <a:rPr lang="ru-RU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районным судом по гражданскому делу №13-2-69/2019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24" marR="3924" marT="3924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9684">
                <a:tc gridSpan="2">
                  <a:txBody>
                    <a:bodyPr/>
                    <a:lstStyle/>
                    <a:p>
                      <a:pPr algn="just" fontAlgn="t"/>
                      <a:r>
                        <a:rPr lang="ru-RU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для обеспечения доли </a:t>
                      </a:r>
                      <a:r>
                        <a:rPr lang="ru-RU" sz="120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софинансирования</a:t>
                      </a:r>
                      <a:r>
                        <a:rPr lang="ru-RU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местного бюджета к субсидии окружного бюджета на поддержку малого и среднего предпринимательства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24" marR="3924" marT="3924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9684">
                <a:tc gridSpan="2">
                  <a:txBody>
                    <a:bodyPr/>
                    <a:lstStyle/>
                    <a:p>
                      <a:pPr algn="just" fontAlgn="t"/>
                      <a:r>
                        <a:rPr lang="ru-RU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в целях оплаты административного штрафа по постановлению №5-354-2301/2020 по делу об административном правонарушении от 22.06.2020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24" marR="3924" marT="3924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6804">
                <a:tc gridSpan="2">
                  <a:txBody>
                    <a:bodyPr/>
                    <a:lstStyle/>
                    <a:p>
                      <a:pPr algn="just" fontAlgn="t"/>
                      <a:r>
                        <a:rPr lang="ru-RU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 приобретение и установку камер видеонаблюдения и сопутствующего оборудования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24" marR="3924" marT="3924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35444">
                <a:tc gridSpan="2">
                  <a:txBody>
                    <a:bodyPr/>
                    <a:lstStyle/>
                    <a:p>
                      <a:pPr algn="just" fontAlgn="t"/>
                      <a:r>
                        <a:rPr lang="ru-RU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 повышение антитеррористической защищенности объектов, а именно  МАУ «ДК «Октябрь» для приобретения материалов на дооснащение системы видеонаблюдения и </a:t>
                      </a:r>
                      <a:r>
                        <a:rPr lang="ru-RU" sz="120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видеорегистратора</a:t>
                      </a:r>
                      <a:r>
                        <a:rPr lang="ru-RU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в целях устранения слепых зон помещений, а также на приобретение подъемника-платформы для лиц с ограниченными возможностями здоровья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24" marR="3924" marT="3924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6192">
                <a:tc gridSpan="2">
                  <a:txBody>
                    <a:bodyPr/>
                    <a:lstStyle/>
                    <a:p>
                      <a:pPr algn="just" fontAlgn="t"/>
                      <a:r>
                        <a:rPr lang="ru-RU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 повышение антитеррористической защищенности объектов, а именно МАОУ СОШ №2 на дооборудование системы видеонаблюдения видеокамерами и </a:t>
                      </a:r>
                      <a:r>
                        <a:rPr lang="ru-RU" sz="120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видеорегистратором</a:t>
                      </a:r>
                      <a:r>
                        <a:rPr lang="ru-RU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с необходимым качеством записи в целях устранения слепых зон помещений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24" marR="3924" marT="3924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35444">
                <a:tc gridSpan="2">
                  <a:txBody>
                    <a:bodyPr/>
                    <a:lstStyle/>
                    <a:p>
                      <a:pPr algn="just" fontAlgn="t"/>
                      <a:r>
                        <a:rPr lang="ru-RU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 повышение антитеррористической защищенности объектов, а именно МАОУ СОШ №4 на приобретение дополнительных видеокамер в здание, а так же на территорию, прилегающую к объекту (в комплекте с системой </a:t>
                      </a:r>
                      <a:r>
                        <a:rPr lang="ru-RU" sz="120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видеорегистрации</a:t>
                      </a:r>
                      <a:r>
                        <a:rPr lang="ru-RU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для поддержания их работы) и установку дополнительных кнопок тревожной сигнализации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24" marR="3924" marT="3924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6684">
                <a:tc gridSpan="2">
                  <a:txBody>
                    <a:bodyPr/>
                    <a:lstStyle/>
                    <a:p>
                      <a:pPr algn="just" fontAlgn="t"/>
                      <a:r>
                        <a:rPr lang="ru-RU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 повышение антитеррористической защищенности объектов, а именно МАУ «Спортивная школа» для модернизации </a:t>
                      </a:r>
                      <a:r>
                        <a:rPr lang="ru-RU" sz="120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видеообзора</a:t>
                      </a:r>
                      <a:r>
                        <a:rPr lang="ru-RU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в ледовом дворце «</a:t>
                      </a:r>
                      <a:r>
                        <a:rPr lang="ru-RU" sz="120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Кристал</a:t>
                      </a:r>
                      <a:r>
                        <a:rPr lang="ru-RU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» на соответствие качеству не менее 1208х1024 пикселей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24" marR="3924" marT="3924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2048">
                <a:tc gridSpan="2">
                  <a:txBody>
                    <a:bodyPr/>
                    <a:lstStyle/>
                    <a:p>
                      <a:pPr algn="just" fontAlgn="t"/>
                      <a:r>
                        <a:rPr lang="ru-RU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 повышение антитеррористической защищенности объектов, а именно МАУ «Городская библиотека имени А.А. Филатова» для приобретения материалов на дооснащение системы видеонаблюдения в целях устранения слепых зон помещений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24" marR="3924" marT="3924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8032">
                <a:tc gridSpan="2">
                  <a:txBody>
                    <a:bodyPr/>
                    <a:lstStyle/>
                    <a:p>
                      <a:pPr algn="just" fontAlgn="t"/>
                      <a:r>
                        <a:rPr lang="ru-RU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 проведение  дезинфекционных работ, в связи с ростом заболеваемости в городе </a:t>
                      </a:r>
                      <a:r>
                        <a:rPr lang="ru-RU" sz="120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коронавирусной</a:t>
                      </a:r>
                      <a:r>
                        <a:rPr lang="ru-RU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инфекцией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24" marR="3924" marT="3924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716865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525344"/>
            <a:ext cx="9113640" cy="332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Дорожный 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фонд города </a:t>
            </a:r>
            <a:r>
              <a:rPr lang="ru-RU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Покачи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 2020, тыс.руб.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6" name="Содержимое 15"/>
          <p:cNvGraphicFramePr>
            <a:graphicFrameLocks noGrp="1"/>
          </p:cNvGraphicFramePr>
          <p:nvPr>
            <p:ph sz="half" idx="2"/>
          </p:nvPr>
        </p:nvGraphicFramePr>
        <p:xfrm>
          <a:off x="179512" y="1094592"/>
          <a:ext cx="4536504" cy="50903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31677"/>
                <a:gridCol w="1204827"/>
              </a:tblGrid>
              <a:tr h="482888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Источники формирования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дорожного фонда</a:t>
                      </a:r>
                      <a:endParaRPr lang="ru-RU" sz="12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Поступило средств</a:t>
                      </a:r>
                      <a:endParaRPr lang="ru-RU" sz="12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4144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Итого: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48 615,2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655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Остаток прошлых лет (дотация для поощрения достижения наилучших значений показателей деятельности ОМС)</a:t>
                      </a:r>
                      <a:endParaRPr lang="ru-RU" sz="12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16 022,7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89733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Акцизы 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5 160,8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524328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пошлина за выдачу органом местного самоуправления городского округа специального разрешения на движение по автомобильным дорогам транспортных средств, осуществляющих перевозки опасных, тяжеловесных и (или) крупногабаритных грузов, зачисляемая в бюджеты городских округов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233,6</a:t>
                      </a:r>
                      <a:endParaRPr lang="ru-RU" sz="12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45861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Платежи, уплачиваемые в целях возмещения вреда, причиняемого автомобильным дорогам местного значения транспортными средствами, осуществляющими перевозки тяжеловесных и (или) крупногабаритных грузов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291,5</a:t>
                      </a:r>
                      <a:endParaRPr lang="ru-RU" sz="12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5796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Иные налоговые доходы </a:t>
                      </a:r>
                      <a:endParaRPr lang="ru-RU" sz="12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21 234,9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89733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Транспортный налог 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5 671,7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33</a:t>
            </a:fld>
            <a:endParaRPr lang="ru-RU" dirty="0"/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4860032" y="1124744"/>
          <a:ext cx="3888432" cy="2752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3758"/>
                <a:gridCol w="1484674"/>
              </a:tblGrid>
              <a:tr h="48244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Направление расходования дорожного фонда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7296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Итого: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48 615,2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7296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Ремонт автомобильных дорог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1 790,5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7296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Ремонт дворовых территорий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19 988,0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68392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Содержание и проектирование  автомобильных дорог  и искусственных сооружений на них 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26 836,7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5362" name="Picture 2" descr="Дорожный фонд Калмыкии увеличен в 4 раз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3933056"/>
            <a:ext cx="3888432" cy="23805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404247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525344"/>
            <a:ext cx="9113640" cy="332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Реализация национальных проектов в  городе </a:t>
            </a:r>
            <a:r>
              <a:rPr lang="ru-RU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Покачи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 2020, тыс.руб.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6" name="Содержимое 15"/>
          <p:cNvGraphicFramePr>
            <a:graphicFrameLocks noGrp="1"/>
          </p:cNvGraphicFramePr>
          <p:nvPr>
            <p:ph sz="half" idx="2"/>
          </p:nvPr>
        </p:nvGraphicFramePr>
        <p:xfrm>
          <a:off x="179512" y="1124743"/>
          <a:ext cx="8712967" cy="4917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18148"/>
                <a:gridCol w="1350604"/>
                <a:gridCol w="1080120"/>
                <a:gridCol w="864095"/>
              </a:tblGrid>
              <a:tr h="95892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план на </a:t>
                      </a:r>
                    </a:p>
                    <a:p>
                      <a:pPr algn="ctr"/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2020 год</a:t>
                      </a:r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Исполнено в 2020 году</a:t>
                      </a:r>
                    </a:p>
                    <a:p>
                      <a:pPr algn="ctr"/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испол-нения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17463"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Национальный проект ''Жилье и городская среда», </a:t>
                      </a:r>
                    </a:p>
                    <a:p>
                      <a:pPr algn="l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4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10 777,5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10 777,5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58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Региональный проект «Формирование комфортной городской среды»</a:t>
                      </a:r>
                      <a:endParaRPr lang="ru-RU" sz="14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10 777,5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10 777,5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58923"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Национальный проект </a:t>
                      </a:r>
                      <a: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</a:t>
                      </a: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Малое и среднее предпринимательство и поддержка индивидуальной предпринимательской инициативы»,</a:t>
                      </a:r>
                    </a:p>
                    <a:p>
                      <a:pPr algn="l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в том числе: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3 036,9</a:t>
                      </a:r>
                      <a:endParaRPr lang="ru-RU" sz="14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3 036,9</a:t>
                      </a:r>
                      <a:endParaRPr lang="ru-RU" sz="14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20566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Региональный проект "Расширение доступа субъектов малого и среднего предпринимательства к финансовым ресурсам, в том числе к льготному финансированию"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2 698,7</a:t>
                      </a:r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2 698,7</a:t>
                      </a:r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354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Региональный проект «Популяризация предпринимательства»</a:t>
                      </a:r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338,2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338,2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34</a:t>
            </a:fld>
            <a:endParaRPr lang="ru-RU" dirty="0"/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404247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Реализация муниципальных программ города Покачи в 2020 году, в рублях                       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35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525344"/>
            <a:ext cx="9113640" cy="332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988969630"/>
              </p:ext>
            </p:extLst>
          </p:nvPr>
        </p:nvGraphicFramePr>
        <p:xfrm>
          <a:off x="30526" y="1153109"/>
          <a:ext cx="9098294" cy="480607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81034"/>
                <a:gridCol w="3528392"/>
                <a:gridCol w="1152128"/>
                <a:gridCol w="1296144"/>
                <a:gridCol w="720080"/>
                <a:gridCol w="1820516"/>
              </a:tblGrid>
              <a:tr h="691696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программы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план на </a:t>
                      </a:r>
                    </a:p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2020 год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Исполнено в 2020 году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испол-нения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Оценка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достижения целевых показателей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60059">
                <a:tc>
                  <a:txBody>
                    <a:bodyPr/>
                    <a:lstStyle/>
                    <a:p>
                      <a:pPr algn="l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"Реализация молодежной политики на территории города </a:t>
                      </a:r>
                      <a:r>
                        <a:rPr lang="ru-RU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2019-2025 годы и на период до 2030 года"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205,5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205,5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1 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показателя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1 достижение 100% </a:t>
                      </a:r>
                    </a:p>
                  </a:txBody>
                  <a:tcPr anchor="ctr"/>
                </a:tc>
              </a:tr>
              <a:tr h="432048">
                <a:tc>
                  <a:txBody>
                    <a:bodyPr/>
                    <a:lstStyle/>
                    <a:p>
                      <a:pPr algn="l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"Организация отдыха детей города </a:t>
                      </a:r>
                      <a:r>
                        <a:rPr lang="ru-RU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 каникулярное время на 2019-2025 и на период до 2030 года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2 445,5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2 444,2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5 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показателей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5 достижение 100%  и более</a:t>
                      </a:r>
                    </a:p>
                  </a:txBody>
                  <a:tcPr anchor="ctr"/>
                </a:tc>
              </a:tr>
              <a:tr h="432048">
                <a:tc>
                  <a:txBody>
                    <a:bodyPr/>
                    <a:lstStyle/>
                    <a:p>
                      <a:pPr algn="l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"Осуществление материально-технического обеспечения деятельности органов местного самоуправления, казенных учреждений города </a:t>
                      </a:r>
                      <a:r>
                        <a:rPr lang="ru-RU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финансовое обеспечение деятельности которых осуществляется за счет средств бюджета города </a:t>
                      </a:r>
                      <a:r>
                        <a:rPr lang="ru-RU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основании бюджетной сметы на 2019-2025 годы и на период до 2030года"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78 438,7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77 993,8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99,4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5 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показателей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5 достижение 100%  и более</a:t>
                      </a:r>
                    </a:p>
                  </a:txBody>
                  <a:tcPr anchor="ctr"/>
                </a:tc>
              </a:tr>
              <a:tr h="607641">
                <a:tc>
                  <a:txBody>
                    <a:bodyPr/>
                    <a:lstStyle/>
                    <a:p>
                      <a:pPr algn="l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"Сохранение и развитие сферы культуры города </a:t>
                      </a:r>
                      <a:r>
                        <a:rPr lang="ru-RU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2019-2025 годы и на период до 2030 года"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125 175,5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124 306,9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99,3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12 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показателей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12 достижение 100%  и более</a:t>
                      </a:r>
                    </a:p>
                  </a:txBody>
                  <a:tcPr anchor="ctr"/>
                </a:tc>
              </a:tr>
              <a:tr h="465897">
                <a:tc>
                  <a:txBody>
                    <a:bodyPr/>
                    <a:lstStyle/>
                    <a:p>
                      <a:pPr algn="l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"Развитие муниципальной службы в городе </a:t>
                      </a:r>
                      <a:r>
                        <a:rPr lang="ru-RU" sz="11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2019-2025 годы и на период до 2030 года"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4 026,9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ru-RU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026,9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5 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показателей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2 достижение 100% и более</a:t>
                      </a:r>
                    </a:p>
                  </a:txBody>
                  <a:tcPr anchor="ctr"/>
                </a:tc>
              </a:tr>
              <a:tr h="622571">
                <a:tc>
                  <a:txBody>
                    <a:bodyPr/>
                    <a:lstStyle/>
                    <a:p>
                      <a:pPr algn="l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"Улучшение условий и охраны труда на территории города </a:t>
                      </a:r>
                      <a:r>
                        <a:rPr lang="ru-RU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2019-2022 годы"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1 355,8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1 355,8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2 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показателей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1 достижение 92,6%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1 достижение 123,9% 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761998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Реализация муниципальных программ города Покачи в 2020 году, в рублях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36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525344"/>
            <a:ext cx="9113640" cy="332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162656740"/>
              </p:ext>
            </p:extLst>
          </p:nvPr>
        </p:nvGraphicFramePr>
        <p:xfrm>
          <a:off x="0" y="1196752"/>
          <a:ext cx="9128820" cy="5040831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39552"/>
                <a:gridCol w="3888432"/>
                <a:gridCol w="1080120"/>
                <a:gridCol w="1071596"/>
                <a:gridCol w="722496"/>
                <a:gridCol w="1826624"/>
              </a:tblGrid>
              <a:tr h="675682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программы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план на</a:t>
                      </a:r>
                    </a:p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2020 год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Исполнено в 2020 году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испол-нения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Оценка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достижения целевых показателей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04274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"Профилактика терроризма и экстремизма, создание на территории города </a:t>
                      </a:r>
                      <a:r>
                        <a:rPr lang="ru-RU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комфортной среды для проживания многонационального общества в  2019-2025 годах и на период до 2030 года"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596,9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574,0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96,2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4 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показателей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4 достижение 100%  и более</a:t>
                      </a:r>
                    </a:p>
                  </a:txBody>
                  <a:tcPr anchor="ctr"/>
                </a:tc>
              </a:tr>
              <a:tr h="962705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"Поддержка и развитие малого и среднего предпринимательства, агропромышленного комплекса на территории города </a:t>
                      </a:r>
                      <a:r>
                        <a:rPr lang="ru-RU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2019-2030 годы"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5 632,9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5 632,9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8 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показателей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5 достижение 100% и  более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3 достижение 17% 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48 %, 90%</a:t>
                      </a:r>
                    </a:p>
                  </a:txBody>
                  <a:tcPr anchor="ctr"/>
                </a:tc>
              </a:tr>
              <a:tr h="615500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"Разработка документов градостроительного регулирования города </a:t>
                      </a:r>
                      <a:r>
                        <a:rPr lang="ru-RU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2019-2025 годы и на период до 2030 года"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13 361,1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12 992,2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97,2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1 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показателей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1 достижение 100% и более</a:t>
                      </a:r>
                    </a:p>
                  </a:txBody>
                  <a:tcPr anchor="ctr"/>
                </a:tc>
              </a:tr>
              <a:tr h="530671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"Противодействие коррупции в муниципальном образовании город </a:t>
                      </a:r>
                      <a:r>
                        <a:rPr lang="ru-RU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2019 - 2025 годы и на период до 2030 года"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192,0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192,0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5 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показателей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5 достижение 100%</a:t>
                      </a:r>
                    </a:p>
                  </a:txBody>
                  <a:tcPr anchor="ctr"/>
                </a:tc>
              </a:tr>
              <a:tr h="704274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"Информирование населения о деятельности органов местного самоуправления, поддержка лиц, внесших выдающийся вклад в развитие города </a:t>
                      </a:r>
                      <a:r>
                        <a:rPr lang="ru-RU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2019-2021 годы"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9 966,6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9 966,6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2 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показателей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2 достижение 100%  и более</a:t>
                      </a:r>
                    </a:p>
                  </a:txBody>
                  <a:tcPr anchor="ctr"/>
                </a:tc>
              </a:tr>
              <a:tr h="704274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"Управление и распоряжение имуществом, находящимся в собственности города </a:t>
                      </a:r>
                      <a:r>
                        <a:rPr lang="ru-RU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 земельными участками, государственная собственность на которые не разграничена  на 2019 - 2025 и на период до 2030 года"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3 360,2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3 312,7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98,6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5 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показателей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4 достижение 100%  и более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1 достижение 93,5% 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643927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Реализация муниципальных программ города Покачи в 2020 году, в рублях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37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525344"/>
            <a:ext cx="9113640" cy="332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61686483"/>
              </p:ext>
            </p:extLst>
          </p:nvPr>
        </p:nvGraphicFramePr>
        <p:xfrm>
          <a:off x="30526" y="1047993"/>
          <a:ext cx="9098294" cy="3963953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81034"/>
                <a:gridCol w="3528392"/>
                <a:gridCol w="1296144"/>
                <a:gridCol w="1152128"/>
                <a:gridCol w="720080"/>
                <a:gridCol w="1820516"/>
              </a:tblGrid>
              <a:tr h="77648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программы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план на  </a:t>
                      </a:r>
                    </a:p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Исполнено в 2020 году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испол-нения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Оценка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достижения целевых показателей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49245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"Управление муниципальными финансами города </a:t>
                      </a:r>
                      <a:r>
                        <a:rPr lang="ru-RU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2019-2030 годы"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264 085,1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261 297,2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98,9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6 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показателей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1 достижение 97,7%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5 достижение 100%</a:t>
                      </a:r>
                    </a:p>
                  </a:txBody>
                  <a:tcPr anchor="ctr"/>
                </a:tc>
              </a:tr>
              <a:tr h="549245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"Развитие транспортной системы города </a:t>
                      </a:r>
                      <a:r>
                        <a:rPr lang="ru-RU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2019-2025 годы и на период до 2030 года"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40 566,5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38 560,7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95,1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6 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показателей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3 достижение 100%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3 достижение 0%</a:t>
                      </a:r>
                    </a:p>
                  </a:txBody>
                  <a:tcPr anchor="ctr"/>
                </a:tc>
              </a:tr>
              <a:tr h="549245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"Обеспечение жильем молодых семей в 2019 - 2025 годах и на период до 2030 года на территории города </a:t>
                      </a:r>
                      <a:r>
                        <a:rPr lang="ru-RU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"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18 191,6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18 191,6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1 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показателя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1 достижение 100%</a:t>
                      </a:r>
                      <a:endParaRPr lang="ru-RU" sz="1100" b="1" strike="noStrike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24754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"Обеспечение условий для развития физической культуры, школьного спорта и массового спорта в городе </a:t>
                      </a:r>
                      <a:r>
                        <a:rPr lang="ru-RU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2019-2025 годы и на период до 2030 года"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270 499,0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263 14,9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97,3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8 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показателей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8 достижение 100% и более</a:t>
                      </a:r>
                      <a:endPara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24754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"Реализация отдельных государственных полномочий в сфере опеки и попечительства в городе </a:t>
                      </a:r>
                      <a:r>
                        <a:rPr lang="ru-RU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2019-2025 и на период до 2030 года"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10 974,1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10 784,7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98,3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2 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показателей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2 достижение 100%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439246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Реализация муниципальных программ города Покачи в 2020 году, в рублях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38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525344"/>
            <a:ext cx="9113640" cy="332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61686483"/>
              </p:ext>
            </p:extLst>
          </p:nvPr>
        </p:nvGraphicFramePr>
        <p:xfrm>
          <a:off x="30526" y="918172"/>
          <a:ext cx="9098294" cy="4367689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81034"/>
                <a:gridCol w="3528392"/>
                <a:gridCol w="1296144"/>
                <a:gridCol w="1152128"/>
                <a:gridCol w="720080"/>
                <a:gridCol w="1820516"/>
              </a:tblGrid>
              <a:tr h="798088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программы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план на  </a:t>
                      </a:r>
                    </a:p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Исполнено в 2020 году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испол-нения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Оценка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достижения целевых показателей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10900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"Поддержка социально-ориентированных некоммерческих организаций города </a:t>
                      </a:r>
                      <a:r>
                        <a:rPr lang="ru-RU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2019-2030 годы"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40,5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40,5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5 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показателей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5 достижение 100% и более</a:t>
                      </a:r>
                      <a:endPara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1245856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"Развитие жилищно-коммунального комплекса и повышение энергетической эффективности на 2019-2024 годы и на период до 2030 года  в городе </a:t>
                      </a:r>
                      <a:r>
                        <a:rPr lang="ru-RU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53 404,4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52 441,7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98,2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43 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показателей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10 достижение 100% и более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14 достижение от 52-99%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19 достижение 0%</a:t>
                      </a:r>
                    </a:p>
                  </a:txBody>
                  <a:tcPr anchor="ctr"/>
                </a:tc>
              </a:tr>
              <a:tr h="783205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"Обеспечение безопасности жизнедеятельности населения на территории города </a:t>
                      </a:r>
                      <a:r>
                        <a:rPr lang="ru-RU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 2019 - 2025 годах и на период до 2030 года"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14 790,5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14 570,3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98,5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4 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показателей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2 достижение 100% и более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1 достижение 49,96 %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1 достижение 50,34 %</a:t>
                      </a:r>
                      <a:endPara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83205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"Обеспечение экологической безопасности на территории города </a:t>
                      </a:r>
                      <a:r>
                        <a:rPr lang="ru-RU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2019-2025 годы и на период до 2030 года"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4 726,5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4 337,4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91,8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8 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показателей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6 достижение 100%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1 достижение 31,5%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1 достижение 0%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439246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Реализация муниципальных программ города Покачи в 2020году, в рублях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39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525344"/>
            <a:ext cx="9113640" cy="332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61686483"/>
              </p:ext>
            </p:extLst>
          </p:nvPr>
        </p:nvGraphicFramePr>
        <p:xfrm>
          <a:off x="30526" y="1113758"/>
          <a:ext cx="9098294" cy="3964354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81034"/>
                <a:gridCol w="3528392"/>
                <a:gridCol w="1296144"/>
                <a:gridCol w="1152128"/>
                <a:gridCol w="720080"/>
                <a:gridCol w="1820516"/>
              </a:tblGrid>
              <a:tr h="801533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программы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план на  </a:t>
                      </a:r>
                    </a:p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Исполнено в 2020 году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испол-нения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Оценка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достижения целевых показателей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48138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"Информационное общество города </a:t>
                      </a:r>
                      <a:r>
                        <a:rPr lang="ru-RU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2019-2025 годы и на период до 2030 года"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32 173,4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31 762,3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98,7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7 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показателей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6 достижение 100%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1 достижение 95,21%</a:t>
                      </a:r>
                    </a:p>
                  </a:txBody>
                  <a:tcPr anchor="ctr"/>
                </a:tc>
              </a:tr>
              <a:tr h="837579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"Развитие образования в городе </a:t>
                      </a:r>
                      <a:r>
                        <a:rPr lang="ru-RU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2019-2025 годы и на период до 2030 года"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692 728,4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678 782,0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11 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показателей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7 достижение 100% и более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4 достижение 0%</a:t>
                      </a:r>
                      <a:endPara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02028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"Формирование современной городской среды в муниципальном образовании город </a:t>
                      </a:r>
                      <a:r>
                        <a:rPr lang="ru-RU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2019-2025 годы и на период до 2030 года"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96 609,6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96 603,9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3 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показателей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3 достижение 100% </a:t>
                      </a:r>
                    </a:p>
                  </a:txBody>
                  <a:tcPr anchor="ctr"/>
                </a:tc>
              </a:tr>
              <a:tr h="875076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"Формирование беспрепятственного доступа инвалидов и других </a:t>
                      </a:r>
                      <a:r>
                        <a:rPr lang="ru-RU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маломобильных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групп населения к объектам социальной инфраструктуры муниципального образования город </a:t>
                      </a:r>
                      <a:r>
                        <a:rPr lang="ru-RU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2019-2030 годы"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63,0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63,0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3 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показателей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1 достижение 100% 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439246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11783" y="2276872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БЮДЖЕТА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4</a:t>
            </a:fld>
            <a:endParaRPr lang="ru-RU" dirty="0"/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937" y="188640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161" b="29268"/>
          <a:stretch/>
        </p:blipFill>
        <p:spPr bwMode="auto">
          <a:xfrm>
            <a:off x="0" y="6453336"/>
            <a:ext cx="4932040" cy="4046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161" b="29268"/>
          <a:stretch/>
        </p:blipFill>
        <p:spPr bwMode="auto">
          <a:xfrm>
            <a:off x="4283968" y="6453336"/>
            <a:ext cx="4860032" cy="4046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388710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Выполнение показателей Указов Президента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РФ по заработной плате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году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40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525344"/>
            <a:ext cx="9113640" cy="332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Содержимое 4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060606750"/>
              </p:ext>
            </p:extLst>
          </p:nvPr>
        </p:nvGraphicFramePr>
        <p:xfrm>
          <a:off x="0" y="1124744"/>
          <a:ext cx="8964488" cy="5373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2411760" y="1196752"/>
            <a:ext cx="1143008" cy="571504"/>
          </a:xfrm>
          <a:prstGeom prst="round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исполнено на 100,0%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4283968" y="1772816"/>
            <a:ext cx="1143008" cy="571504"/>
          </a:xfrm>
          <a:prstGeom prst="round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исполнено на 100,0%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6156176" y="1340768"/>
            <a:ext cx="1143008" cy="571504"/>
          </a:xfrm>
          <a:prstGeom prst="round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исполнено на 100,0%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76256" y="620688"/>
            <a:ext cx="1296144" cy="504056"/>
          </a:xfrm>
          <a:prstGeom prst="rect">
            <a:avLst/>
          </a:prstGeom>
          <a:solidFill>
            <a:sysClr val="window" lastClr="FFFFFF"/>
          </a:solidFill>
          <a:ln w="42500" cap="flat" cmpd="sng" algn="ctr">
            <a:solidFill>
              <a:sysClr val="window" lastClr="FFFFFF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руб. в месяц</a:t>
            </a:r>
          </a:p>
        </p:txBody>
      </p:sp>
    </p:spTree>
    <p:extLst>
      <p:ext uri="{BB962C8B-B14F-4D97-AF65-F5344CB8AC3E}">
        <p14:creationId xmlns="" xmlns:p14="http://schemas.microsoft.com/office/powerpoint/2010/main" val="1439620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Динамика показателей Указов Президента РФ по заработной плате за 2016-2020 гг.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41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525344"/>
            <a:ext cx="9113640" cy="332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1" name="Содержимое 5"/>
          <p:cNvGraphicFramePr>
            <a:graphicFrameLocks/>
          </p:cNvGraphicFramePr>
          <p:nvPr/>
        </p:nvGraphicFramePr>
        <p:xfrm>
          <a:off x="539552" y="1556792"/>
          <a:ext cx="7776864" cy="484201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777570"/>
                <a:gridCol w="791499"/>
                <a:gridCol w="912004"/>
                <a:gridCol w="814719"/>
                <a:gridCol w="814719"/>
                <a:gridCol w="814719"/>
                <a:gridCol w="888784"/>
                <a:gridCol w="962850"/>
              </a:tblGrid>
              <a:tr h="402574">
                <a:tc rowSpan="2" grid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Период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Темп роста 2020 к 2016 году, %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879446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9723">
                <a:tc rowSpan="2"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Педагоги общеобразовательных учреждений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57 204,7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57 225,6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63 219,6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64 684,0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64 709,3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113,12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397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57 225,6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57 590,2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63 229,4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64 709,3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65 027,8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113,64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39723">
                <a:tc rowSpan="2"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Педагоги дошкольных образовательных учреждений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47 257,8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47 995,4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51 959,0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53 421,3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57 004,1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120,63</a:t>
                      </a:r>
                    </a:p>
                  </a:txBody>
                  <a:tcPr marL="9525" marR="9525" marT="9525" marB="0" anchor="ctr"/>
                </a:tc>
              </a:tr>
              <a:tr h="4460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46 782,9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47 995,4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51 966,9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53 676,2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57 004,2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121,85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58131">
                <a:tc rowSpan="2"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Педагоги учреждений дополнительного образования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46 105,9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56 057,5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65 428,2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67 979,0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71 378,0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154,82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397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46 101,3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56 057,4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65 428,2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67 979,7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71 378,0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154,83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39723">
                <a:tc rowSpan="2"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Работники культуры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39 357,7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51 759,4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60 406,0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63 827,4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67 018,8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170,29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572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39 357,7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51 759,4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60 423,0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63 827,5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67 018,9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170,29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6948264" y="1124744"/>
            <a:ext cx="1285829" cy="313210"/>
          </a:xfrm>
          <a:prstGeom prst="rect">
            <a:avLst/>
          </a:prstGeom>
          <a:solidFill>
            <a:sysClr val="window" lastClr="FFFFFF"/>
          </a:solidFill>
          <a:ln w="42500" cap="flat" cmpd="sng" algn="ctr">
            <a:solidFill>
              <a:sysClr val="window" lastClr="FFFFFF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800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в рублях</a:t>
            </a:r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 flipH="1">
          <a:off x="395536" y="1412776"/>
          <a:ext cx="206450" cy="45719"/>
        </p:xfrm>
        <a:graphic>
          <a:graphicData uri="http://schemas.openxmlformats.org/presentationml/2006/ole">
            <p:oleObj spid="_x0000_s1037" name="Лист" r:id="rId6" imgW="2752655" imgH="609660" progId="Excel.Sheet.12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1439620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Динамика расходов на социальную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сферу</a:t>
            </a:r>
          </a:p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города </a:t>
            </a:r>
            <a:r>
              <a:rPr lang="ru-RU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Покачи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42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525344"/>
            <a:ext cx="9113640" cy="332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Объект 4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949123319"/>
              </p:ext>
            </p:extLst>
          </p:nvPr>
        </p:nvGraphicFramePr>
        <p:xfrm>
          <a:off x="0" y="1095165"/>
          <a:ext cx="9144000" cy="57628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22382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category"/>
        </p:bldSub>
      </p:bldGraphic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Норматив на содержание органов местного самоуправления 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43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525344"/>
            <a:ext cx="9113640" cy="332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Объект 5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622880228"/>
              </p:ext>
            </p:extLst>
          </p:nvPr>
        </p:nvGraphicFramePr>
        <p:xfrm>
          <a:off x="179512" y="1061699"/>
          <a:ext cx="8784976" cy="56597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="" xmlns:p14="http://schemas.microsoft.com/office/powerpoint/2010/main" val="2293272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Дополнительные принятые полномочия городом Покачи в 2020 году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44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381328"/>
            <a:ext cx="9113640" cy="476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9" name="Схема 8"/>
          <p:cNvGraphicFramePr/>
          <p:nvPr>
            <p:extLst>
              <p:ext uri="{D42A27DB-BD31-4B8C-83A1-F6EECF244321}">
                <p14:modId xmlns="" xmlns:p14="http://schemas.microsoft.com/office/powerpoint/2010/main" val="2351151649"/>
              </p:ext>
            </p:extLst>
          </p:nvPr>
        </p:nvGraphicFramePr>
        <p:xfrm>
          <a:off x="179512" y="1119218"/>
          <a:ext cx="8856984" cy="51901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="" xmlns:p14="http://schemas.microsoft.com/office/powerpoint/2010/main" val="3763463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56629A6F-2A32-4BAF-8195-E2367EA797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graphicEl>
                                              <a:dgm id="{56629A6F-2A32-4BAF-8195-E2367EA7977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3554BE3D-E461-495F-B49B-9DC592A79D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graphicEl>
                                              <a:dgm id="{3554BE3D-E461-495F-B49B-9DC592A79DE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496ACA1A-F336-4094-A85E-EDC41882AF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graphicEl>
                                              <a:dgm id="{496ACA1A-F336-4094-A85E-EDC41882AF8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7D1E85F1-207B-4C82-B3BB-DE4B21A289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graphicEl>
                                              <a:dgm id="{7D1E85F1-207B-4C82-B3BB-DE4B21A2895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Dgm bld="one"/>
        </p:bldSub>
      </p:bldGraphic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Динамика кредиторской и дебиторской задолженности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45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525344"/>
            <a:ext cx="9113640" cy="332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Объект 7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236778581"/>
              </p:ext>
            </p:extLst>
          </p:nvPr>
        </p:nvGraphicFramePr>
        <p:xfrm>
          <a:off x="76200" y="1844824"/>
          <a:ext cx="4495800" cy="4230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Объект 9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94331149"/>
              </p:ext>
            </p:extLst>
          </p:nvPr>
        </p:nvGraphicFramePr>
        <p:xfrm>
          <a:off x="4477908" y="1119217"/>
          <a:ext cx="4515368" cy="42949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" name="Текст 2"/>
          <p:cNvSpPr txBox="1">
            <a:spLocks/>
          </p:cNvSpPr>
          <p:nvPr/>
        </p:nvSpPr>
        <p:spPr>
          <a:xfrm>
            <a:off x="161620" y="1095164"/>
            <a:ext cx="4338372" cy="96568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Кредиторская задолженность</a:t>
            </a:r>
          </a:p>
          <a:p>
            <a:pPr marL="0" indent="0" algn="ct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увеличилась на 20 млн. 704,4 тыс.руб. </a:t>
            </a:r>
          </a:p>
          <a:p>
            <a:pPr marL="0" indent="0" algn="ct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или 58,1%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Текст 5"/>
          <p:cNvSpPr txBox="1">
            <a:spLocks/>
          </p:cNvSpPr>
          <p:nvPr/>
        </p:nvSpPr>
        <p:spPr>
          <a:xfrm>
            <a:off x="4716016" y="5733256"/>
            <a:ext cx="4230128" cy="5760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txBody>
          <a:bodyPr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Дебиторская задолженность без учета авансового платежа :</a:t>
            </a:r>
          </a:p>
          <a:p>
            <a:pPr marL="0" indent="0" algn="ct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увеличилась на 18 млн. 794,2  тыс.руб. или 154,3%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27584" y="2204864"/>
            <a:ext cx="1285884" cy="285752"/>
          </a:xfrm>
          <a:prstGeom prst="rect">
            <a:avLst/>
          </a:prstGeom>
          <a:solidFill>
            <a:sysClr val="window" lastClr="FFFFFF"/>
          </a:solidFill>
          <a:ln w="42500" cap="flat" cmpd="sng" algn="ctr">
            <a:solidFill>
              <a:sysClr val="window" lastClr="FFFFFF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220072" y="1772816"/>
            <a:ext cx="1224136" cy="216024"/>
          </a:xfrm>
          <a:prstGeom prst="rect">
            <a:avLst/>
          </a:prstGeom>
          <a:solidFill>
            <a:sysClr val="window" lastClr="FFFFFF"/>
          </a:solidFill>
          <a:ln w="42500" cap="flat" cmpd="sng" algn="ctr">
            <a:solidFill>
              <a:sysClr val="window" lastClr="FFFFFF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1705138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Graphic spid="7" grpId="0">
        <p:bldAsOne/>
      </p:bldGraphic>
      <p:bldP spid="8" grpId="0" animBg="1"/>
      <p:bldP spid="9" grpId="0" animBg="1"/>
      <p:bldP spid="10" grpId="0" animBg="1"/>
      <p:bldP spid="11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Субсидии юридическим лицам, не муниципальным учреждениям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2020 году, </a:t>
            </a:r>
          </a:p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        в тыс. руб.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46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525344"/>
            <a:ext cx="9113640" cy="332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988969630"/>
              </p:ext>
            </p:extLst>
          </p:nvPr>
        </p:nvGraphicFramePr>
        <p:xfrm>
          <a:off x="107504" y="1196752"/>
          <a:ext cx="8928991" cy="5183445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6120680"/>
                <a:gridCol w="1554226"/>
                <a:gridCol w="1254085"/>
              </a:tblGrid>
              <a:tr h="691696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расходов</a:t>
                      </a: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</a:t>
                      </a:r>
                    </a:p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план на </a:t>
                      </a:r>
                    </a:p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2020 год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Исполнено в 2020 году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6005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социально-ориентированным некоммерческим организациям в целях привлечения их к решению актуальных социальных проблем, повышения профессионализма работников и добровольцев таких организаций, доступности предоставляемых гражданам социальных услуг, укрепления институтов гражданского общества, поддержки и развития взаимодействия гражданского общества и государства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40,5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40,5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75492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субъектам малого и среднего предпринимательства в целях финансового обеспечения (возмещения) затрат на содержание маточного поголовья животных (личные подсобные хозяйства)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320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организациям, оказывающим услуги по организации питания в общеобразовательных организациях города </a:t>
                      </a:r>
                      <a:r>
                        <a:rPr lang="ru-RU" sz="14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в период введения режима повышенной готовности на территории Ханты – Мансийского автономного округа – </a:t>
                      </a:r>
                      <a:r>
                        <a:rPr lang="ru-RU" sz="14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Югра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в целях возмещения недополученных доходов в 2020 год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1 736,6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1 736,6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72121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поддержку субъектов малого и среднего предпринимательства, осуществляющих деятельность в отраслях, наиболее пострадавших в условиях распространения новой </a:t>
                      </a:r>
                      <a:r>
                        <a:rPr lang="ru-RU" sz="14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коронавирусной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инфекции, в городе </a:t>
                      </a:r>
                      <a:r>
                        <a:rPr lang="ru-RU" sz="14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Покачи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842,1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842,1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6589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субъектам малого и среднего предпринимательства в рамках реализации регионального проекта «Расширение доступа субъектов малого и среднего предпринимательства к финансовым ресурсам, в том числе к льготному финансированию»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2 698,7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2 698,7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761998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Субсидии юридическим лицам, не муниципальным учреждениям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2020 году, </a:t>
            </a:r>
          </a:p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        в тыс. руб.</a:t>
            </a:r>
            <a:endParaRPr lang="ru-RU" sz="28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47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525344"/>
            <a:ext cx="9113640" cy="332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988969630"/>
              </p:ext>
            </p:extLst>
          </p:nvPr>
        </p:nvGraphicFramePr>
        <p:xfrm>
          <a:off x="107504" y="1268760"/>
          <a:ext cx="8928991" cy="482148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6264696"/>
                <a:gridCol w="1410210"/>
                <a:gridCol w="1254085"/>
              </a:tblGrid>
              <a:tr h="691696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расходов</a:t>
                      </a: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план на </a:t>
                      </a:r>
                    </a:p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2020 год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Исполнено в 2020 году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324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организациям, осуществляющим услуги водоснабжения и водоотведения на территории города </a:t>
                      </a:r>
                      <a:r>
                        <a:rPr lang="ru-RU" sz="14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в целях возмещения недополученных доходов в связи с оказанием услуг по водоснабжению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4 263,3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4 263,3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57606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организациям жилищно-коммунального комплекса в целях финансового возмещения затрат на капитальный ремонт (с заменой) газопроводов, систем теплоснабжения, водоснабжения и водоотведения для подготовки к осенне-зимнему периоду в городе </a:t>
                      </a:r>
                      <a:r>
                        <a:rPr lang="ru-RU" sz="14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и проведение независимой экспертизы расчёта сметной стоимости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16 366,3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16 074,0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9823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организациям, осуществляющим услуги водоснабжения и водоотведения на территории города </a:t>
                      </a:r>
                      <a:r>
                        <a:rPr lang="ru-RU" sz="14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в целях финансового обеспечения затрат в связи с оказанием услуг по водоотведению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17 842,0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17 842,0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56864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социально-ориентированным некоммерческим организациям на финансовое обеспечение затрат, связанных с оказанием общественно полезных услуг в сфере культуры, спорта и молодежной политики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77186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социально-ориентированным некоммерческим организациям в целях организации и проведения физкультурно-оздоровительных и спортивных мероприятий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292,7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292,6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761998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11783" y="22048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ДЕФИЦИТ/ПРОФИЦИТ </a:t>
            </a:r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БЮДЖЕТА</a:t>
            </a:r>
            <a:endParaRPr lang="ru-RU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48</a:t>
            </a:fld>
            <a:endParaRPr lang="ru-RU" dirty="0"/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937" y="188640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161" b="29268"/>
          <a:stretch/>
        </p:blipFill>
        <p:spPr bwMode="auto">
          <a:xfrm>
            <a:off x="0" y="6453336"/>
            <a:ext cx="4932040" cy="4046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161" b="29268"/>
          <a:stretch/>
        </p:blipFill>
        <p:spPr bwMode="auto">
          <a:xfrm>
            <a:off x="4283968" y="6453336"/>
            <a:ext cx="4860032" cy="4046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189888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Источники финансирования дефицита бюджета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города Покачи в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году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49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607174"/>
            <a:ext cx="9113640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Содержимое 10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996821337"/>
              </p:ext>
            </p:extLst>
          </p:nvPr>
        </p:nvGraphicFramePr>
        <p:xfrm>
          <a:off x="107504" y="1108182"/>
          <a:ext cx="8892480" cy="5461134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1991188"/>
                <a:gridCol w="2027507"/>
                <a:gridCol w="1453585"/>
                <a:gridCol w="1710100"/>
                <a:gridCol w="1710100"/>
              </a:tblGrid>
              <a:tr h="906666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показателя</a:t>
                      </a:r>
                      <a:endParaRPr lang="ru-RU" sz="18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Первоначальный план,               </a:t>
                      </a:r>
                      <a:r>
                        <a:rPr lang="ru-RU" sz="1600" u="sng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тыс.рублей</a:t>
                      </a:r>
                      <a:endParaRPr lang="ru-RU" sz="1600" u="sng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изменений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Уточненный план, </a:t>
                      </a:r>
                      <a:r>
                        <a:rPr lang="ru-RU" sz="1600" u="sng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тыс.рублей</a:t>
                      </a:r>
                      <a:endParaRPr lang="ru-RU" sz="1600" u="sng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Фактическое исполнение,  </a:t>
                      </a:r>
                      <a:r>
                        <a:rPr lang="ru-RU" sz="1600" u="sng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тыс.рублей</a:t>
                      </a:r>
                      <a:endParaRPr lang="ru-RU" sz="1600" u="sng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495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Дефицит/ </a:t>
                      </a:r>
                      <a:r>
                        <a:rPr lang="ru-RU" sz="20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профицит</a:t>
                      </a:r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ru-RU" sz="18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-33 900,0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i="0" u="none" strike="noStrik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-83 687,9</a:t>
                      </a:r>
                      <a:endParaRPr kumimoji="0" lang="ru-RU" sz="1800" b="1" i="0" u="none" strike="noStrike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ru-RU" sz="18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-117 587,9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ru-RU" sz="18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-105 076,3</a:t>
                      </a:r>
                      <a:endParaRPr kumimoji="0" lang="ru-RU" sz="18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48610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ru-RU" sz="18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33 900,0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83 687,9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ru-RU" sz="18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117 587,9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ru-RU" sz="18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105 076,3</a:t>
                      </a:r>
                      <a:endParaRPr kumimoji="0" lang="ru-RU" sz="18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504056">
                <a:tc>
                  <a:txBody>
                    <a:bodyPr/>
                    <a:lstStyle/>
                    <a:p>
                      <a:pPr algn="l" fontAlgn="b"/>
                      <a:r>
                        <a:rPr kumimoji="0" lang="ru-RU" sz="1600" b="1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Бюджетный кредит</a:t>
                      </a:r>
                      <a:endParaRPr kumimoji="0" lang="ru-RU" sz="1600" b="1" kern="1200" dirty="0" smtClean="0">
                        <a:solidFill>
                          <a:srgbClr val="FF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endParaRPr kumimoji="0" lang="ru-RU" sz="1800" b="1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kumimoji="0" lang="ru-RU" sz="1800" b="1" i="0" u="none" strike="noStrike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ru-RU" sz="18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kumimoji="0" lang="ru-RU" sz="18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ru-RU" sz="18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kumimoji="0" lang="ru-RU" sz="18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15773">
                <a:tc>
                  <a:txBody>
                    <a:bodyPr/>
                    <a:lstStyle/>
                    <a:p>
                      <a:pPr algn="l" fontAlgn="b"/>
                      <a:r>
                        <a:rPr kumimoji="0" lang="ru-RU" sz="1400" b="0" i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привлечение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endParaRPr kumimoji="0" lang="ru-RU" sz="1400" b="0" i="1" u="none" strike="noStrike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kumimoji="0" lang="ru-RU" sz="1400" b="0" i="1" u="none" strike="noStrike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ru-RU" sz="1400" b="0" i="1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kumimoji="0" lang="ru-RU" sz="1400" b="0" i="1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ru-RU" sz="1400" b="0" i="1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kumimoji="0" lang="ru-RU" sz="1400" b="0" i="1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15773">
                <a:tc>
                  <a:txBody>
                    <a:bodyPr/>
                    <a:lstStyle/>
                    <a:p>
                      <a:pPr algn="l" fontAlgn="b"/>
                      <a:r>
                        <a:rPr kumimoji="0" lang="ru-RU" sz="1400" b="0" i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погашение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endParaRPr kumimoji="0" lang="ru-RU" sz="1400" b="0" i="1" u="none" strike="noStrike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kumimoji="0" lang="ru-RU" sz="1400" b="0" i="1" u="none" strike="noStrike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ru-RU" sz="1400" b="0" i="1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kumimoji="0" lang="ru-RU" sz="1400" b="0" i="1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ru-RU" sz="1400" b="0" i="1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kumimoji="0" lang="ru-RU" sz="1400" b="0" i="1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7366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Коммерческий кредит</a:t>
                      </a:r>
                      <a:endParaRPr kumimoji="0" lang="ru-RU" sz="1600" b="1" kern="1200" dirty="0" smtClean="0">
                        <a:solidFill>
                          <a:srgbClr val="FF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ru-RU" sz="18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33 900,0</a:t>
                      </a:r>
                      <a:endParaRPr kumimoji="0" lang="ru-RU" sz="18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i="0" u="none" strike="noStrik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ru-RU" sz="18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33 900,0</a:t>
                      </a:r>
                      <a:endParaRPr kumimoji="0" lang="ru-RU" sz="18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ru-RU" sz="18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kumimoji="0" lang="ru-RU" sz="18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15773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1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привлечение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i="1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66 300,0</a:t>
                      </a:r>
                      <a:endParaRPr lang="ru-RU" sz="1400" b="0" i="1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1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-32 400,0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i="1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33 900,0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i="1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151 000,0</a:t>
                      </a:r>
                      <a:endParaRPr lang="ru-RU" sz="1400" b="0" i="1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15773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1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погашение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i="1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-32 400,0</a:t>
                      </a:r>
                      <a:endParaRPr lang="ru-RU" sz="1400" b="0" i="1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i="1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32 400,0</a:t>
                      </a:r>
                      <a:endParaRPr lang="ru-RU" sz="1400" b="0" i="1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i="1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lang="ru-RU" sz="1400" b="0" i="1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i="1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-117 800,0</a:t>
                      </a:r>
                      <a:endParaRPr lang="ru-RU" sz="1400" b="0" i="1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85258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Изменение остатков на счетах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ru-RU" sz="18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kumimoji="0" lang="ru-RU" sz="18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83 687,9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ru-RU" sz="18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83 687,9</a:t>
                      </a:r>
                      <a:endParaRPr kumimoji="0" lang="ru-RU" sz="18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ru-RU" sz="18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71 176,3</a:t>
                      </a:r>
                      <a:endParaRPr kumimoji="0" lang="ru-RU" sz="18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785256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Изменение доходной части бюджета города Покачи в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году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5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356350"/>
            <a:ext cx="911364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Содержимое 10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997347333"/>
              </p:ext>
            </p:extLst>
          </p:nvPr>
        </p:nvGraphicFramePr>
        <p:xfrm>
          <a:off x="6992" y="1111189"/>
          <a:ext cx="9144000" cy="5221107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857356"/>
                <a:gridCol w="1843556"/>
                <a:gridCol w="1344037"/>
                <a:gridCol w="1576558"/>
                <a:gridCol w="1576558"/>
                <a:gridCol w="945935"/>
              </a:tblGrid>
              <a:tr h="1288847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Первоначальный план доходов,</a:t>
                      </a:r>
                    </a:p>
                    <a:p>
                      <a:pPr algn="ctr"/>
                      <a:r>
                        <a:rPr lang="ru-RU" sz="160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 тыс.рублей</a:t>
                      </a:r>
                      <a:endParaRPr lang="ru-RU" sz="1600" u="sng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изменений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 доходов,</a:t>
                      </a:r>
                    </a:p>
                    <a:p>
                      <a:pPr algn="ctr"/>
                      <a:r>
                        <a:rPr lang="ru-RU" sz="160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тыс.рублей</a:t>
                      </a:r>
                      <a:endParaRPr lang="ru-RU" sz="1600" u="sng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Фактическое исполнение доходов, </a:t>
                      </a:r>
                    </a:p>
                    <a:p>
                      <a:pPr algn="ctr"/>
                      <a:r>
                        <a:rPr lang="ru-RU" sz="160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тыс.рублей</a:t>
                      </a:r>
                      <a:endParaRPr lang="ru-RU" sz="1600" u="sng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испол-нения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1170443">
                <a:tc>
                  <a:txBody>
                    <a:bodyPr/>
                    <a:lstStyle/>
                    <a:p>
                      <a:r>
                        <a:rPr lang="ru-RU" sz="1900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</a:p>
                    <a:p>
                      <a:r>
                        <a:rPr lang="ru-RU" sz="1900" dirty="0" smtClean="0">
                          <a:latin typeface="Times New Roman" pitchFamily="18" charset="0"/>
                          <a:cs typeface="Times New Roman" pitchFamily="18" charset="0"/>
                        </a:rPr>
                        <a:t> всего</a:t>
                      </a:r>
                      <a:endParaRPr lang="ru-RU" sz="1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1 401 180,3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+239 986,7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1 641 167,0</a:t>
                      </a:r>
                      <a:endParaRPr lang="ru-RU" sz="20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2000" u="none" strike="noStrike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1 622 207,8</a:t>
                      </a:r>
                      <a:endParaRPr kumimoji="0" lang="ru-RU" sz="2000" b="1" u="none" strike="noStrike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98,84</a:t>
                      </a:r>
                      <a:endParaRPr lang="ru-RU" sz="2000" b="1" u="none" strike="noStrike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2761817">
                <a:tc>
                  <a:txBody>
                    <a:bodyPr/>
                    <a:lstStyle/>
                    <a:p>
                      <a:r>
                        <a:rPr lang="ru-RU" sz="1900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 по собственным</a:t>
                      </a:r>
                      <a:r>
                        <a:rPr lang="ru-RU" sz="19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доходам, за исключением безвозмездных перечислений</a:t>
                      </a:r>
                      <a:endParaRPr lang="ru-RU" sz="1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718 436,5</a:t>
                      </a:r>
                      <a:endParaRPr lang="ru-RU" sz="20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000" u="none" strike="noStrike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-2 390,7</a:t>
                      </a:r>
                      <a:endParaRPr kumimoji="0" lang="ru-RU" sz="2000" b="1" i="0" u="none" strike="noStrike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2000" u="none" strike="noStrike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716 045,8</a:t>
                      </a:r>
                      <a:endParaRPr kumimoji="0" lang="ru-RU" sz="2000" b="1" u="none" strike="noStrike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ru-RU" sz="2000" u="none" strike="noStrike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699 552,2</a:t>
                      </a:r>
                      <a:endParaRPr kumimoji="0" lang="ru-RU" sz="2000" b="1" u="none" strike="noStrike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ru-RU" sz="2000" u="none" strike="noStrike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97,70</a:t>
                      </a:r>
                      <a:endParaRPr kumimoji="0" lang="ru-RU" sz="2000" b="1" u="none" strike="noStrike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03844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Долговые обязательства города Покачи</a:t>
            </a:r>
          </a:p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2020 году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50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525344"/>
            <a:ext cx="9113640" cy="332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Схема 5"/>
          <p:cNvGraphicFramePr/>
          <p:nvPr>
            <p:extLst>
              <p:ext uri="{D42A27DB-BD31-4B8C-83A1-F6EECF244321}">
                <p14:modId xmlns="" xmlns:p14="http://schemas.microsoft.com/office/powerpoint/2010/main" val="527465543"/>
              </p:ext>
            </p:extLst>
          </p:nvPr>
        </p:nvGraphicFramePr>
        <p:xfrm>
          <a:off x="64642" y="1095165"/>
          <a:ext cx="9079358" cy="57628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="" xmlns:p14="http://schemas.microsoft.com/office/powerpoint/2010/main" val="435669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6A31B3F-B3DF-4808-8AD3-DD48FE17AC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dgm id="{B6A31B3F-B3DF-4808-8AD3-DD48FE17ACC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D61E1EB-C0E7-4C74-8DEB-F0CF281762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dgm id="{1D61E1EB-C0E7-4C74-8DEB-F0CF281762D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E7FCB0B-7595-4D55-B683-B77F8DD12C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graphicEl>
                                              <a:dgm id="{7E7FCB0B-7595-4D55-B683-B77F8DD12C6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4A73935-8DE5-4DBB-A715-E828584DCF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graphicEl>
                                              <a:dgm id="{B4A73935-8DE5-4DBB-A715-E828584DCF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C3963F6-4871-49B4-AE66-2CE7235DF2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>
                                            <p:graphicEl>
                                              <a:dgm id="{EC3963F6-4871-49B4-AE66-2CE7235DF2C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9D55BA5-36F6-46EE-B35D-18E2D30B52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">
                                            <p:graphicEl>
                                              <a:dgm id="{C9D55BA5-36F6-46EE-B35D-18E2D30B52B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504" y="116632"/>
            <a:ext cx="8064896" cy="1008112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Контактная информация</a:t>
            </a:r>
            <a:endParaRPr lang="ru-RU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19B0651-EE4F-4900-A07F-96A6BFA9D0F0}" type="slidenum">
              <a:rPr lang="ru-RU" smtClean="0"/>
              <a:pPr algn="ctr"/>
              <a:t>51</a:t>
            </a:fld>
            <a:endParaRPr lang="ru-RU" dirty="0"/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7740" y="0"/>
            <a:ext cx="956260" cy="1124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161" b="29268"/>
          <a:stretch/>
        </p:blipFill>
        <p:spPr bwMode="auto">
          <a:xfrm>
            <a:off x="0" y="6453336"/>
            <a:ext cx="4932040" cy="4046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161" b="29268"/>
          <a:stretch/>
        </p:blipFill>
        <p:spPr bwMode="auto">
          <a:xfrm>
            <a:off x="4283968" y="6453336"/>
            <a:ext cx="4860032" cy="4046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251520" y="1196752"/>
            <a:ext cx="7992888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Комитет финансов </a:t>
            </a: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администрации города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Покачи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95792107"/>
              </p:ext>
            </p:extLst>
          </p:nvPr>
        </p:nvGraphicFramePr>
        <p:xfrm>
          <a:off x="179512" y="2060847"/>
          <a:ext cx="8856984" cy="32464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2328"/>
                <a:gridCol w="2952328"/>
                <a:gridCol w="2952328"/>
              </a:tblGrid>
              <a:tr h="61700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ФИО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Занимаемая должность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телефон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17528">
                <a:tc>
                  <a:txBody>
                    <a:bodyPr/>
                    <a:lstStyle/>
                    <a:p>
                      <a:r>
                        <a:rPr lang="ru-RU" sz="1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Ходулапова</a:t>
                      </a: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Алена Евгеньевна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Первый заместитель главы города Покачи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8(34669) 7-99-29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доб.2111</a:t>
                      </a:r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#</a:t>
                      </a:r>
                      <a:endParaRPr lang="ru-RU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03232">
                <a:tc>
                  <a:txBody>
                    <a:bodyPr/>
                    <a:lstStyle/>
                    <a:p>
                      <a:r>
                        <a:rPr lang="ru-RU" sz="1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Острешкина</a:t>
                      </a: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Наталья Иосифовна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Начальник управления планирования,</a:t>
                      </a: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нормирования и анализа комитета финансов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8(34669) 7-99-62</a:t>
                      </a:r>
                    </a:p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доб.3031</a:t>
                      </a:r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#</a:t>
                      </a:r>
                      <a:endParaRPr lang="ru-RU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03232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Негру Наталья Николаевна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Начальник управления отчетности и исполнения комитета</a:t>
                      </a: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финансов 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8(34669) 7-99-63</a:t>
                      </a:r>
                    </a:p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доб.4061</a:t>
                      </a:r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#</a:t>
                      </a:r>
                      <a:endParaRPr lang="ru-RU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23528" y="5445224"/>
            <a:ext cx="246413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ул.Мира д.8/1</a:t>
            </a:r>
          </a:p>
          <a:p>
            <a:r>
              <a:rPr lang="ru-RU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г.Покачи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Тюменской области, 628661</a:t>
            </a:r>
          </a:p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Режим работы:</a:t>
            </a:r>
          </a:p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Понедельник-пятница</a:t>
            </a:r>
          </a:p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8.30 до 17.12 обед с 12.30 до 14.00</a:t>
            </a:r>
          </a:p>
          <a:p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84168" y="5589240"/>
            <a:ext cx="2759089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Телефон: 8(346697-99-29, 7-99-62, 7-99-63</a:t>
            </a:r>
          </a:p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Факс: 8(34669) 7-03-09</a:t>
            </a:r>
          </a:p>
          <a:p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E-mail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komfin@admpokachi.ru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99524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11783" y="22048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52</a:t>
            </a:fld>
            <a:endParaRPr lang="ru-RU" dirty="0"/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937" y="188640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161" b="29268"/>
          <a:stretch/>
        </p:blipFill>
        <p:spPr bwMode="auto">
          <a:xfrm>
            <a:off x="0" y="6453336"/>
            <a:ext cx="4932040" cy="4046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161" b="29268"/>
          <a:stretch/>
        </p:blipFill>
        <p:spPr bwMode="auto">
          <a:xfrm>
            <a:off x="4283968" y="6453336"/>
            <a:ext cx="4860032" cy="4046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3799524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5180" y="0"/>
            <a:ext cx="9128820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5180" y="1556792"/>
            <a:ext cx="9113640" cy="3528392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ОТЧЕТ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 ИСПОЛНЕНИИ БЮДЖЕТА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ГОРОДА ПОКАЧИ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2020 ГОД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53</a:t>
            </a:fld>
            <a:endParaRPr lang="ru-RU" dirty="0"/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4294967295"/>
          </p:nvPr>
        </p:nvSpPr>
        <p:spPr>
          <a:xfrm>
            <a:off x="2743200" y="4437063"/>
            <a:ext cx="6400800" cy="1752600"/>
          </a:xfrm>
        </p:spPr>
        <p:txBody>
          <a:bodyPr anchor="b">
            <a:normAutofit/>
          </a:bodyPr>
          <a:lstStyle/>
          <a:p>
            <a:pPr marL="0" indent="0" algn="r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Администрация города Покачи</a:t>
            </a:r>
          </a:p>
          <a:p>
            <a:pPr marL="0" indent="0" algn="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527" y="-694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161" b="29268"/>
          <a:stretch/>
        </p:blipFill>
        <p:spPr bwMode="auto">
          <a:xfrm>
            <a:off x="0" y="6453336"/>
            <a:ext cx="4932040" cy="4046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9" name="Рисунок 8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161" b="29268"/>
          <a:stretch/>
        </p:blipFill>
        <p:spPr bwMode="auto">
          <a:xfrm>
            <a:off x="4283968" y="6453336"/>
            <a:ext cx="4860032" cy="4046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903805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об исполнении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города Покачи в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 году по доходам в разрезе видов доходов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6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4" y="6356350"/>
            <a:ext cx="911364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905012744"/>
              </p:ext>
            </p:extLst>
          </p:nvPr>
        </p:nvGraphicFramePr>
        <p:xfrm>
          <a:off x="35496" y="1095165"/>
          <a:ext cx="9083417" cy="5765703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865087"/>
                <a:gridCol w="1874356"/>
                <a:gridCol w="1009269"/>
                <a:gridCol w="865087"/>
                <a:gridCol w="865087"/>
                <a:gridCol w="504634"/>
                <a:gridCol w="432544"/>
                <a:gridCol w="1369722"/>
                <a:gridCol w="1297631"/>
              </a:tblGrid>
              <a:tr h="24288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 доходов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кода бюджетной классификации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Первоначальный утвержденный план </a:t>
                      </a:r>
                      <a:br>
                        <a:rPr lang="ru-RU" sz="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</a:t>
                      </a:r>
                      <a:r>
                        <a:rPr lang="ru-RU" sz="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 </a:t>
                      </a:r>
                      <a:r>
                        <a:rPr lang="ru-RU" sz="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 (решение Думы города Покачи от </a:t>
                      </a:r>
                      <a:r>
                        <a:rPr lang="ru-RU" sz="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13.12.2019 №98)</a:t>
                      </a:r>
                    </a:p>
                    <a:p>
                      <a:pPr algn="ctr" fontAlgn="ctr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тыс.</a:t>
                      </a:r>
                      <a:r>
                        <a:rPr lang="ru-RU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руб.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план на </a:t>
                      </a:r>
                      <a:r>
                        <a:rPr lang="ru-RU" sz="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</a:p>
                    <a:p>
                      <a:pPr algn="ctr" fontAlgn="ctr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тыс. руб.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Фактические поступления </a:t>
                      </a:r>
                      <a:endParaRPr lang="ru-RU" sz="800" u="none" strike="noStrike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ctr"/>
                      <a:r>
                        <a:rPr lang="ru-RU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тыс. руб.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процент исполнения плана, % 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Пояснение причин отклонения фактического поступления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09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 первоначальному плану 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уточненному плану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первоначальному плану (выше/ниже 5%)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уточненному плану (выше/ниже 5%)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</a:tr>
              <a:tr h="24741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1 00 00000 00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НАЛОГОВЫЕ И НЕНАЛОГОВЫЕ ДОХОДЫ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718 436,50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716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045,80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699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552,20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98   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  <a:tr h="12835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Налоговые доходы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689 926,20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681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985,90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664 778,20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97                         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  <a:tr h="24741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1 01 00000 00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НАЛОГИ НА ПРИБЫЛЬ, ДОХОДЫ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619 567,30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619 567,30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604 966,80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  98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  <a:tr h="13227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01 02000 01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Налог на доходы физических лиц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619 567,30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619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567,30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604 966,80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98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98                      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just" fontAlgn="t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552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1 03 00000 00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НАЛОГИ НА ТОВАРЫ (РАБОТЫ, УСЛУГИ), РЕАЛИЗУЕМЫЕ НА ТЕРРИТОРИИ РОССИЙСКОЙ ФЕДЕРАЦИИ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 6 290,00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6 290,00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160,80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82                        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  <a:tr h="72362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1 03 02000 01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Акцизы по подакцизным товарам (продукции), производимым на территории Российской Федерации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 6 290,00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290,00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160,80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82  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just" fontAlgn="t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Поступление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доходов зависит от объемов фактически уплаченных акцизов. По причине отсутствия аналитической информации от Межрегионального операционного управления Федерального казначейства, выявить причины роста или снижения самостоятельно не предоставляется возможным.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835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1 05 00000 00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НАЛОГИ НА СОВОКУПНЫЙ ДОХОД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39 298,70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34 146,40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32 630,30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96                          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  <a:tr h="16760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1 05 01000 00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Налог, взимаемый в связи с применением упрощенной системы налогообложения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32 739,70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28 710,00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27 699,10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96                         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Снижение доходов связанно:</a:t>
                      </a:r>
                      <a:b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1) на основании освобождения налогоплательщиков от уплаты авансовых платежей в соответствии с №172-ФЗ от 02.06.2020 года «О внесении изменений в часть вторую Налогового кодекса Российской Федерации»;</a:t>
                      </a:r>
                      <a:b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2)с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доходностью предприятий, вызванных мероприятиями по противодействию распространению новой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коронавирусной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инфекции.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  <a:tr h="54873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1 05 02000 02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Единый налог на вмененный доход для отдельных видов деятельности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 4 623,00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3 500,40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3 495,30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100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Снижение доходов связано с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переходом</a:t>
                      </a:r>
                      <a:r>
                        <a:rPr lang="ru-RU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налогоплательщиков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другие системы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налогообложения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  <a:tr h="60457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1 05 04000 02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Налог, взимаемый в связи с применением патентной системы налогообложения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 1 936,00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1 936,00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1 435,80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74                         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just" fontAlgn="t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Снижение доходов связанно с распространением новой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коронавирусной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инфекцией в связи с чем на основании этого коэффициент-дефлятор для отдельных видов деятельности (наиболее пострадавших) в 2020 году не применялся.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0384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об исполнении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города Покачи в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 году по доходам в разрезе видов доходов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7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356350"/>
            <a:ext cx="911364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223795136"/>
              </p:ext>
            </p:extLst>
          </p:nvPr>
        </p:nvGraphicFramePr>
        <p:xfrm>
          <a:off x="35496" y="1052736"/>
          <a:ext cx="9093324" cy="5655523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864096"/>
                <a:gridCol w="1874858"/>
                <a:gridCol w="1022542"/>
                <a:gridCol w="876465"/>
                <a:gridCol w="876465"/>
                <a:gridCol w="511271"/>
                <a:gridCol w="438232"/>
                <a:gridCol w="1387736"/>
                <a:gridCol w="1241659"/>
              </a:tblGrid>
              <a:tr h="45229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 доходов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кода бюджетной классификации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Первоначальный утвержденный план </a:t>
                      </a:r>
                      <a:b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</a:t>
                      </a:r>
                      <a:r>
                        <a:rPr lang="ru-RU" sz="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 </a:t>
                      </a:r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 (решение Думы города Покачи от </a:t>
                      </a:r>
                      <a:r>
                        <a:rPr lang="ru-RU" sz="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13.12.2019 №98)</a:t>
                      </a:r>
                    </a:p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тыс.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план на </a:t>
                      </a:r>
                      <a:r>
                        <a:rPr lang="ru-RU" sz="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r>
                        <a:rPr lang="ru-RU" sz="9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</a:p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тыс.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Фактические поступления </a:t>
                      </a:r>
                      <a:endParaRPr lang="ru-RU" sz="900" u="none" strike="noStrike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ctr"/>
                      <a:r>
                        <a:rPr lang="ru-RU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тыс.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процент исполнения плана, %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Пояснение причин отклонения фактического поступления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2782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 первоначальному плану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уточненному плану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первоначальному плану (выше/ниже 5%)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уточненному плану (выше/ниже 5%)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</a:tr>
              <a:tr h="14479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1 06 00000 00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НАЛОГИ НА ИМУЩЕСТВО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23 120,20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20 274,30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20 310,10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                     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  <a:tr h="443060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1 06 01000 00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Налог на имущество физических лиц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9 180,20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5 944,30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6 470,30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109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Снижение доходов связанно с принятием дополнительных мер поддержки субъектов малого и среднего предпринимательства, осуществляющих деятельность в отраслях, оказавшихся под наиболее серьёзным влиянием негативных факторов от последствий распространения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коронавирусной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инфекции принято решение Думы города Покачи от 21.11.2014 №101 «Об установлении налога на имущество физических лиц на территории города Покачи и определении налоговой базы объектов налогообложения" в части уменьшения ставок налога на имущество в отношении объектов налогообложения, включенных в пункт 2 части 2 статьи 406 НК РФ. Размер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стовок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по налогу на имущество физических лиц для СМП установлен аналогично ставкам, установленным частью 1 статьи 2 закона  Ханты-Мансийского автономного округа-Югры от 01.04.2020 №35-ОЗ «О внесении изменений в отдельные законы Ханты-Мансийского автономного округа - Югры».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0384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об исполнении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города Покачи в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 году по доходам в разрезе видов доходов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8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356350"/>
            <a:ext cx="911364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994111331"/>
              </p:ext>
            </p:extLst>
          </p:nvPr>
        </p:nvGraphicFramePr>
        <p:xfrm>
          <a:off x="35496" y="1052736"/>
          <a:ext cx="9093324" cy="5760640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839947"/>
                <a:gridCol w="1899007"/>
                <a:gridCol w="1022542"/>
                <a:gridCol w="876465"/>
                <a:gridCol w="876465"/>
                <a:gridCol w="511271"/>
                <a:gridCol w="438232"/>
                <a:gridCol w="1387736"/>
                <a:gridCol w="1241659"/>
              </a:tblGrid>
              <a:tr h="45229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 доходов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кода бюджетной классификации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Первоначальный утвержденный план </a:t>
                      </a:r>
                      <a:b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</a:t>
                      </a:r>
                      <a:r>
                        <a:rPr lang="ru-RU" sz="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 </a:t>
                      </a:r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 (решение Думы города Покачи от </a:t>
                      </a:r>
                      <a:r>
                        <a:rPr lang="ru-RU" sz="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13.12.2019 №98)</a:t>
                      </a:r>
                    </a:p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тыс.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план на </a:t>
                      </a:r>
                      <a:r>
                        <a:rPr lang="ru-RU" sz="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r>
                        <a:rPr lang="ru-RU" sz="9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</a:p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тыс.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Фактические поступления </a:t>
                      </a:r>
                      <a:endParaRPr lang="ru-RU" sz="900" u="none" strike="noStrike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ctr"/>
                      <a:r>
                        <a:rPr lang="ru-RU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тыс.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процент исполнения плана, %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Пояснение причин отклонения фактического поступления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150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 первоначальному плану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уточненному плану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первоначальному плану (выше/ниже 5%)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уточненному плану (выше/ниже 5%)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</a:tr>
              <a:tr h="25520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1 06</a:t>
                      </a:r>
                      <a:r>
                        <a:rPr lang="ru-RU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04000 00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Транспортный</a:t>
                      </a:r>
                      <a:r>
                        <a:rPr lang="ru-RU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налог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6 240,00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6 240,00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5 714,00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92                         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just" fontAlgn="t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Снижение доходов связанны с не уплатой текущих платежей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520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1 06 06000 00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Земельный налог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700,00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8 090,00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8 125,70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                       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Рост фактических поступлений относительно уточненной оценки сложился по итогам погашением должниками задолженности прошлых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лет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ctr"/>
                </a:tc>
              </a:tr>
              <a:tr h="68373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1 08 00000 00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ГОСУДАРСТВЕННАЯ ПОШЛИНА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650,00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1 708,00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710,20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   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/>
                </a:tc>
              </a:tr>
              <a:tr h="37801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1 08 03000 01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Государственная пошлина по делам, рассматриваемым в судах общей юрисдикции, мировыми судьями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290,00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1 465,00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1 461,60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                       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Объем поступлений по государственной пошлине зависит от фактического количества обращений граждан за совершением юридически значимых для налогоплательщиков действий. Поступления не имеют системного характера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/>
                </a:tc>
              </a:tr>
              <a:tr h="11148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1 08 07000 01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Государственная пошлина за государственную регистрацию, а также за совершение прочих юридически значимых действий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     360,00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243,00  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248,60  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102                      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Объем поступлений по государственной пошлине зависит от фактического количества обращений граждан за совершением юридически значимых для налогоплательщиков действий. Поступления не имеют системного характера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/>
                </a:tc>
              </a:tr>
              <a:tr h="88712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1 09 00000 00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ЗАДОЛЖЕННОСТЬ И ПЕРЕРАСЧЕТЫ ПО ОТМЕНЕННЫМ НАЛОГАМ, СБОРАМ И ИНЫМ ОБЯЗАТЕЛЬНЫМ ПЛАТЕЖАМ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              -  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              -  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              -  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013733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об исполнении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города Покачи в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 году по доходам в разрезе видов доходов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9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356350"/>
            <a:ext cx="911364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162508614"/>
              </p:ext>
            </p:extLst>
          </p:nvPr>
        </p:nvGraphicFramePr>
        <p:xfrm>
          <a:off x="143506" y="1094345"/>
          <a:ext cx="8856987" cy="5660004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720083"/>
                <a:gridCol w="1872208"/>
                <a:gridCol w="1008112"/>
                <a:gridCol w="864096"/>
                <a:gridCol w="864096"/>
                <a:gridCol w="504056"/>
                <a:gridCol w="432048"/>
                <a:gridCol w="1368152"/>
                <a:gridCol w="1224136"/>
              </a:tblGrid>
              <a:tr h="40675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 доходов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кода бюджетной классификации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Первоначальный утвержденный план </a:t>
                      </a:r>
                      <a:b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</a:t>
                      </a:r>
                      <a:r>
                        <a:rPr lang="ru-RU" sz="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 </a:t>
                      </a:r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 (решение Думы города Покачи от </a:t>
                      </a:r>
                      <a:r>
                        <a:rPr lang="ru-RU" sz="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13.12.2019 №98)</a:t>
                      </a:r>
                    </a:p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тыс.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план на </a:t>
                      </a:r>
                      <a:r>
                        <a:rPr lang="ru-RU" sz="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</a:p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тыс.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Фактические поступления </a:t>
                      </a:r>
                      <a:endParaRPr lang="ru-RU" sz="900" u="none" strike="noStrike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ctr"/>
                      <a:r>
                        <a:rPr lang="ru-RU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тыс.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процент исполнения плана, %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Пояснение причин отклонения фактического поступления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07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 первоначальному плану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уточненному плану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первоначальному плану (выше/ниже 5%)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уточненному плану (выше/ниже 5%)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</a:tr>
              <a:tr h="129128">
                <a:tc>
                  <a:txBody>
                    <a:bodyPr/>
                    <a:lstStyle/>
                    <a:p>
                      <a:pPr algn="ctr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Неналоговые доходы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28 510,30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34 059,90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34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774,00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102  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  <a:tr h="6048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1 11 00000 00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25 113,70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27 979,30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28 629,00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102                       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  <a:tr h="108125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1 11 05000 00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Доходы, получаемые в виде арендной либо иной платы за передачу в возмездное пользование государственного и муниципального имущества (за исключением имущества бюджетных и автономных учреждений, а также имущества государственных и муниципальных унитарных предприятий, в том числе казенных)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23 213,70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25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622,90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26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160,90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102                       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Главный администратор доходов бюджета, в лице КУМИ, поясняет рост поступлений в связи с увеличением размера платы за нами жилых помещений с 01.07.2020 года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  <a:tr h="108125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1 11 09000 00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Прочие доходы от использования имущества и прав, находящихся в государственной и муниципальной собственности (за исключением имущества бюджетных и автономных учреждений, а также имущества государственных и муниципальных унитарных предприятий, в том числе казенных)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 1 900,00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2 356,40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2 468,10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  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Главный администратор доходов бюджета, в лице КУМИ, поясняет рост поступлений, в связи с погашением должниками задолженности прошлых периодов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</a:tr>
              <a:tr h="24751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1 12 00000 00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ПЛАТЕЖИ ПРИ ПОЛЬЗОВАНИИ ПРИРОДНЫМИ РЕСУРСАМИ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     674,00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255,10   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258,40   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101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t"/>
                      <a:endParaRPr lang="ru-RU" sz="8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  <a:tr h="105147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1 12 01000 01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Плата за негативное воздействие на окружающую среду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     674,00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255,10  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258,40  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101                       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Главный администратор доходов в лице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Росприроднадзора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, пояснил, что рост доходов при пользовании природными ресурсами сложился  в связи с внесением  плательщиками аванса в счет платы за негативное воздействие на окружающую среду при размещении твердых коммунальных отходов. 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0384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15429</TotalTime>
  <Words>7136</Words>
  <Application>Microsoft Office PowerPoint</Application>
  <PresentationFormat>Экран (4:3)</PresentationFormat>
  <Paragraphs>1468</Paragraphs>
  <Slides>53</Slides>
  <Notes>45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53</vt:i4>
      </vt:variant>
    </vt:vector>
  </HeadingPairs>
  <TitlesOfParts>
    <vt:vector size="55" baseType="lpstr">
      <vt:lpstr>Тема Office</vt:lpstr>
      <vt:lpstr>Лист</vt:lpstr>
      <vt:lpstr>ОТЧЕТ   ОБ ИСПОЛНЕНИИ БЮДЖЕТА ГОРОДА ПОКАЧИ ЗА 2020 ГОД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ОТЧЕТ ОБ ИСПОЛНЕНИИ БЮДЖЕТА ГОРОДА ПОКАЧИ ЗА 2020 ГОД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Беляева Екатерина Владимировна</cp:lastModifiedBy>
  <cp:revision>1794</cp:revision>
  <cp:lastPrinted>2019-05-08T03:40:30Z</cp:lastPrinted>
  <dcterms:created xsi:type="dcterms:W3CDTF">2013-05-18T18:27:44Z</dcterms:created>
  <dcterms:modified xsi:type="dcterms:W3CDTF">2021-05-21T05:22:45Z</dcterms:modified>
</cp:coreProperties>
</file>